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319" r:id="rId5"/>
    <p:sldId id="315" r:id="rId6"/>
    <p:sldId id="261" r:id="rId7"/>
    <p:sldId id="262" r:id="rId8"/>
    <p:sldId id="264" r:id="rId9"/>
    <p:sldId id="265" r:id="rId10"/>
    <p:sldId id="318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1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7"/>
    <p:restoredTop sz="93469"/>
  </p:normalViewPr>
  <p:slideViewPr>
    <p:cSldViewPr snapToGrid="0" snapToObjects="1">
      <p:cViewPr varScale="1">
        <p:scale>
          <a:sx n="119" d="100"/>
          <a:sy n="119" d="100"/>
        </p:scale>
        <p:origin x="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87EFE-B2AA-174C-AAE3-4E65D5A994A6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23CC3-2746-084F-80CA-5393614B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9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9911B1D-6CC8-164C-BE2F-101CE443CC1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056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8D8C7C1-3C78-0340-913A-45E221C2D975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436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F690209-A0AC-4C49-B6C7-CF7FE2E1E2B2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08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1B2E4F8-C19B-5146-9B1D-A4A31CBFDAF7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976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F71A4F6-EA5A-C54D-8475-C6D130EB74B5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447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B083A5C-136F-934D-BBE4-39250B147E5F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989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E5C028A-1A19-3047-BAA0-AB46D3DCAA0C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680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BD15F25-FB34-2843-9143-08CFF499D3E6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2384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C022290-5045-2D44-B80A-ED5A233587C9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4899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4409D6B-1EFC-FB4C-BB72-67F43BEC757B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02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6F487B3-7223-1641-A266-1CD8C6BA010C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766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2376D3B-3F5E-5743-BBBF-A533D25A9BF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2655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798F098-3ACB-6741-89B1-EB5610ABC850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064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249FC08-5052-6249-8636-61E433CBFE50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286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7810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626C075-382B-B14E-AF1E-F4F8532C06D0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61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6A328E6-17E1-1F42-9E53-06614D8173F8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37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55484D7-BFA4-844C-9307-6D5A65A4FE3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83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0E95632-436B-204F-894C-9DB872D375F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694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1B09AF9-FA90-1145-ABE8-77E809A62FFB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89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6D25D9D-3F37-4E4F-A0BE-9078C3D6627E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477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79B0E5A-1B1C-3B47-83F8-E28E8B4C5C94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670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0EE32FA-1E9C-9045-8541-5A64E16242E1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55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0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7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82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Junghoo "John" Cho (UCLA Computer Science)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FD42A-98C1-D144-9F38-77F34F4AD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8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4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3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8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6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5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9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FEC07-E4C7-E343-895A-4D9326DF78E1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09797-CA6E-7946-B374-011AEE3DE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nn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CS246: Web Characteristics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Junghoo “John” Cho</a:t>
            </a:r>
          </a:p>
        </p:txBody>
      </p:sp>
    </p:spTree>
    <p:extLst>
      <p:ext uri="{BB962C8B-B14F-4D97-AF65-F5344CB8AC3E}">
        <p14:creationId xmlns:p14="http://schemas.microsoft.com/office/powerpoint/2010/main" val="183922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 Statistics (# unique hostnames)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Web was invented in 1989 by Tim Berners-Lee</a:t>
            </a:r>
          </a:p>
          <a:p>
            <a:r>
              <a:rPr lang="en-US" dirty="0"/>
              <a:t>First-ever Web site (</a:t>
            </a:r>
            <a:r>
              <a:rPr lang="en-US" dirty="0" err="1"/>
              <a:t>info.cern.ch</a:t>
            </a:r>
            <a:r>
              <a:rPr lang="en-US" dirty="0"/>
              <a:t>) went online on August 6, 1991</a:t>
            </a:r>
          </a:p>
          <a:p>
            <a:r>
              <a:rPr lang="en-US" dirty="0"/>
              <a:t>Year 1998 (Google launched): 2,636,000</a:t>
            </a:r>
          </a:p>
          <a:p>
            <a:pPr lvl="1"/>
            <a:r>
              <a:rPr lang="en-US" dirty="0"/>
              <a:t>According to OCLC (Online Computer Library)</a:t>
            </a:r>
          </a:p>
          <a:p>
            <a:r>
              <a:rPr lang="en-US" dirty="0"/>
              <a:t>Year 2014: First time to reach 1 billion sites (October)</a:t>
            </a:r>
          </a:p>
          <a:p>
            <a:pPr lvl="1"/>
            <a:r>
              <a:rPr lang="en-US" dirty="0"/>
              <a:t>According to </a:t>
            </a:r>
            <a:r>
              <a:rPr lang="en-US" dirty="0" err="1"/>
              <a:t>Netcraft</a:t>
            </a:r>
            <a:r>
              <a:rPr lang="en-US" dirty="0"/>
              <a:t> Web Site Survey</a:t>
            </a:r>
          </a:p>
          <a:p>
            <a:r>
              <a:rPr lang="en-US" dirty="0"/>
              <a:t>Today: ~ 1.6 billion sites</a:t>
            </a:r>
          </a:p>
          <a:p>
            <a:pPr lvl="1"/>
            <a:r>
              <a:rPr lang="en-US" dirty="0"/>
              <a:t>The growth stopped around year 2015</a:t>
            </a:r>
          </a:p>
          <a:p>
            <a:r>
              <a:rPr lang="en-US" dirty="0"/>
              <a:t>About 75% of sites are “parked” sites</a:t>
            </a:r>
          </a:p>
          <a:p>
            <a:pPr lvl="1"/>
            <a:r>
              <a:rPr lang="en-US" dirty="0"/>
              <a:t>Hostname is resolved to an IP, but no real content</a:t>
            </a:r>
          </a:p>
          <a:p>
            <a:r>
              <a:rPr lang="en-US" dirty="0"/>
              <a:t>http://</a:t>
            </a:r>
            <a:r>
              <a:rPr lang="en-US" dirty="0" err="1"/>
              <a:t>www.internetlivestats.com</a:t>
            </a:r>
            <a:r>
              <a:rPr lang="en-US" dirty="0"/>
              <a:t>/total-number-of-websites/</a:t>
            </a:r>
          </a:p>
        </p:txBody>
      </p:sp>
    </p:spTree>
    <p:extLst>
      <p:ext uri="{BB962C8B-B14F-4D97-AF65-F5344CB8AC3E}">
        <p14:creationId xmlns:p14="http://schemas.microsoft.com/office/powerpoint/2010/main" val="8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1DB731-F230-244D-B7BD-D0ACCD525F1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Questions?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53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378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78B70A-FF2B-3847-9174-2FD441BD02B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Web Pages?</a:t>
            </a:r>
          </a:p>
        </p:txBody>
      </p:sp>
      <p:sp>
        <p:nvSpPr>
          <p:cNvPr id="122982" name="Rectangle 102"/>
          <p:cNvSpPr>
            <a:spLocks noChangeArrowheads="1"/>
          </p:cNvSpPr>
          <p:nvPr/>
        </p:nvSpPr>
        <p:spPr bwMode="auto">
          <a:xfrm>
            <a:off x="2133600" y="5410201"/>
            <a:ext cx="80772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/>
              <a:t>Infinite number of URLs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19264"/>
            <a:ext cx="8077200" cy="795337"/>
          </a:xfrm>
        </p:spPr>
        <p:txBody>
          <a:bodyPr/>
          <a:lstStyle/>
          <a:p>
            <a:pPr eaLnBrk="1" hangingPunct="1"/>
            <a:r>
              <a:rPr lang="en-US" altLang="en-US" sz="2600"/>
              <a:t>Sampling based?</a:t>
            </a:r>
          </a:p>
        </p:txBody>
      </p:sp>
      <p:sp>
        <p:nvSpPr>
          <p:cNvPr id="37894" name="Oval 5"/>
          <p:cNvSpPr>
            <a:spLocks noChangeArrowheads="1"/>
          </p:cNvSpPr>
          <p:nvPr/>
        </p:nvSpPr>
        <p:spPr bwMode="auto">
          <a:xfrm>
            <a:off x="2362200" y="2649538"/>
            <a:ext cx="4133850" cy="23796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706689" y="3265489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646364" y="371633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605214" y="2854326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4084639" y="2690814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3305176" y="318293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886076" y="433228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5281614" y="2895601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6180139" y="347027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683126" y="285432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324350" y="3265489"/>
            <a:ext cx="58738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5521326" y="326548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663951" y="3511551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663951" y="461962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3305176" y="4127501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4983164" y="3306764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963989" y="326548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3186114" y="3635375"/>
            <a:ext cx="58737" cy="396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203701" y="482441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881689" y="3387726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5761039" y="400367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3963989" y="429101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5581651" y="355282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4324350" y="3635375"/>
            <a:ext cx="58738" cy="396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3903664" y="38401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5881689" y="4456114"/>
            <a:ext cx="58737" cy="396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4383089" y="400367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4862514" y="4168775"/>
            <a:ext cx="60325" cy="396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881689" y="3757614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4324350" y="4456114"/>
            <a:ext cx="58738" cy="396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102226" y="47418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4084639" y="3019426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5581651" y="424973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4922839" y="38401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5402264" y="3921126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5102226" y="441483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4983164" y="3594101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4743450" y="4660901"/>
            <a:ext cx="58738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5581651" y="461962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33" name="Oval 45"/>
          <p:cNvSpPr>
            <a:spLocks noChangeArrowheads="1"/>
          </p:cNvSpPr>
          <p:nvPr/>
        </p:nvSpPr>
        <p:spPr bwMode="auto">
          <a:xfrm>
            <a:off x="3076575" y="3265488"/>
            <a:ext cx="3048000" cy="15176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37934" name="Rectangle 47"/>
          <p:cNvSpPr>
            <a:spLocks noChangeArrowheads="1"/>
          </p:cNvSpPr>
          <p:nvPr/>
        </p:nvSpPr>
        <p:spPr bwMode="auto">
          <a:xfrm>
            <a:off x="4359276" y="33067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35" name="Rectangle 48"/>
          <p:cNvSpPr>
            <a:spLocks noChangeArrowheads="1"/>
          </p:cNvSpPr>
          <p:nvPr/>
        </p:nvSpPr>
        <p:spPr bwMode="auto">
          <a:xfrm>
            <a:off x="5557839" y="33067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36" name="Rectangle 49"/>
          <p:cNvSpPr>
            <a:spLocks noChangeArrowheads="1"/>
          </p:cNvSpPr>
          <p:nvPr/>
        </p:nvSpPr>
        <p:spPr bwMode="auto">
          <a:xfrm>
            <a:off x="3700464" y="3552826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37" name="Rectangle 50"/>
          <p:cNvSpPr>
            <a:spLocks noChangeArrowheads="1"/>
          </p:cNvSpPr>
          <p:nvPr/>
        </p:nvSpPr>
        <p:spPr bwMode="auto">
          <a:xfrm>
            <a:off x="3700464" y="4659314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38" name="Rectangle 51"/>
          <p:cNvSpPr>
            <a:spLocks noChangeArrowheads="1"/>
          </p:cNvSpPr>
          <p:nvPr/>
        </p:nvSpPr>
        <p:spPr bwMode="auto">
          <a:xfrm>
            <a:off x="3340101" y="416718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39" name="Rectangle 52"/>
          <p:cNvSpPr>
            <a:spLocks noChangeArrowheads="1"/>
          </p:cNvSpPr>
          <p:nvPr/>
        </p:nvSpPr>
        <p:spPr bwMode="auto">
          <a:xfrm>
            <a:off x="5018089" y="334803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0" name="Rectangle 53"/>
          <p:cNvSpPr>
            <a:spLocks noChangeArrowheads="1"/>
          </p:cNvSpPr>
          <p:nvPr/>
        </p:nvSpPr>
        <p:spPr bwMode="auto">
          <a:xfrm>
            <a:off x="3998914" y="33067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1" name="Rectangle 54"/>
          <p:cNvSpPr>
            <a:spLocks noChangeArrowheads="1"/>
          </p:cNvSpPr>
          <p:nvPr/>
        </p:nvSpPr>
        <p:spPr bwMode="auto">
          <a:xfrm>
            <a:off x="3460750" y="3798889"/>
            <a:ext cx="58738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2" name="Rectangle 55"/>
          <p:cNvSpPr>
            <a:spLocks noChangeArrowheads="1"/>
          </p:cNvSpPr>
          <p:nvPr/>
        </p:nvSpPr>
        <p:spPr bwMode="auto">
          <a:xfrm>
            <a:off x="5976939" y="3635375"/>
            <a:ext cx="60325" cy="396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3" name="Rectangle 56"/>
          <p:cNvSpPr>
            <a:spLocks noChangeArrowheads="1"/>
          </p:cNvSpPr>
          <p:nvPr/>
        </p:nvSpPr>
        <p:spPr bwMode="auto">
          <a:xfrm>
            <a:off x="5797551" y="412591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4" name="Rectangle 57"/>
          <p:cNvSpPr>
            <a:spLocks noChangeArrowheads="1"/>
          </p:cNvSpPr>
          <p:nvPr/>
        </p:nvSpPr>
        <p:spPr bwMode="auto">
          <a:xfrm>
            <a:off x="3998914" y="4413251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5" name="Rectangle 58"/>
          <p:cNvSpPr>
            <a:spLocks noChangeArrowheads="1"/>
          </p:cNvSpPr>
          <p:nvPr/>
        </p:nvSpPr>
        <p:spPr bwMode="auto">
          <a:xfrm>
            <a:off x="5618164" y="3675064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6" name="Rectangle 59"/>
          <p:cNvSpPr>
            <a:spLocks noChangeArrowheads="1"/>
          </p:cNvSpPr>
          <p:nvPr/>
        </p:nvSpPr>
        <p:spPr bwMode="auto">
          <a:xfrm>
            <a:off x="4359276" y="375761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7" name="Rectangle 60"/>
          <p:cNvSpPr>
            <a:spLocks noChangeArrowheads="1"/>
          </p:cNvSpPr>
          <p:nvPr/>
        </p:nvSpPr>
        <p:spPr bwMode="auto">
          <a:xfrm>
            <a:off x="3940175" y="3962401"/>
            <a:ext cx="58738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8" name="Rectangle 61"/>
          <p:cNvSpPr>
            <a:spLocks noChangeArrowheads="1"/>
          </p:cNvSpPr>
          <p:nvPr/>
        </p:nvSpPr>
        <p:spPr bwMode="auto">
          <a:xfrm>
            <a:off x="5916614" y="45767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9" name="Rectangle 62"/>
          <p:cNvSpPr>
            <a:spLocks noChangeArrowheads="1"/>
          </p:cNvSpPr>
          <p:nvPr/>
        </p:nvSpPr>
        <p:spPr bwMode="auto">
          <a:xfrm>
            <a:off x="4419600" y="4125914"/>
            <a:ext cx="58738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50" name="Rectangle 63"/>
          <p:cNvSpPr>
            <a:spLocks noChangeArrowheads="1"/>
          </p:cNvSpPr>
          <p:nvPr/>
        </p:nvSpPr>
        <p:spPr bwMode="auto">
          <a:xfrm>
            <a:off x="4899025" y="4495801"/>
            <a:ext cx="58738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51" name="Rectangle 64"/>
          <p:cNvSpPr>
            <a:spLocks noChangeArrowheads="1"/>
          </p:cNvSpPr>
          <p:nvPr/>
        </p:nvSpPr>
        <p:spPr bwMode="auto">
          <a:xfrm>
            <a:off x="5916614" y="3879851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52" name="Rectangle 65"/>
          <p:cNvSpPr>
            <a:spLocks noChangeArrowheads="1"/>
          </p:cNvSpPr>
          <p:nvPr/>
        </p:nvSpPr>
        <p:spPr bwMode="auto">
          <a:xfrm>
            <a:off x="4359276" y="45767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53" name="Rectangle 66"/>
          <p:cNvSpPr>
            <a:spLocks noChangeArrowheads="1"/>
          </p:cNvSpPr>
          <p:nvPr/>
        </p:nvSpPr>
        <p:spPr bwMode="auto">
          <a:xfrm>
            <a:off x="5138739" y="4864101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54" name="Rectangle 67"/>
          <p:cNvSpPr>
            <a:spLocks noChangeArrowheads="1"/>
          </p:cNvSpPr>
          <p:nvPr/>
        </p:nvSpPr>
        <p:spPr bwMode="auto">
          <a:xfrm>
            <a:off x="5138739" y="3716339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55" name="Rectangle 68"/>
          <p:cNvSpPr>
            <a:spLocks noChangeArrowheads="1"/>
          </p:cNvSpPr>
          <p:nvPr/>
        </p:nvSpPr>
        <p:spPr bwMode="auto">
          <a:xfrm>
            <a:off x="5618164" y="4371976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56" name="Rectangle 69"/>
          <p:cNvSpPr>
            <a:spLocks noChangeArrowheads="1"/>
          </p:cNvSpPr>
          <p:nvPr/>
        </p:nvSpPr>
        <p:spPr bwMode="auto">
          <a:xfrm>
            <a:off x="4957764" y="3962401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57" name="Rectangle 70"/>
          <p:cNvSpPr>
            <a:spLocks noChangeArrowheads="1"/>
          </p:cNvSpPr>
          <p:nvPr/>
        </p:nvSpPr>
        <p:spPr bwMode="auto">
          <a:xfrm>
            <a:off x="5437189" y="4044951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58" name="Rectangle 71"/>
          <p:cNvSpPr>
            <a:spLocks noChangeArrowheads="1"/>
          </p:cNvSpPr>
          <p:nvPr/>
        </p:nvSpPr>
        <p:spPr bwMode="auto">
          <a:xfrm>
            <a:off x="5018089" y="424973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59" name="Rectangle 72"/>
          <p:cNvSpPr>
            <a:spLocks noChangeArrowheads="1"/>
          </p:cNvSpPr>
          <p:nvPr/>
        </p:nvSpPr>
        <p:spPr bwMode="auto">
          <a:xfrm>
            <a:off x="5318126" y="4618039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60" name="Rectangle 73"/>
          <p:cNvSpPr>
            <a:spLocks noChangeArrowheads="1"/>
          </p:cNvSpPr>
          <p:nvPr/>
        </p:nvSpPr>
        <p:spPr bwMode="auto">
          <a:xfrm>
            <a:off x="4778376" y="4783139"/>
            <a:ext cx="60325" cy="396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61" name="Rectangle 74"/>
          <p:cNvSpPr>
            <a:spLocks noChangeArrowheads="1"/>
          </p:cNvSpPr>
          <p:nvPr/>
        </p:nvSpPr>
        <p:spPr bwMode="auto">
          <a:xfrm>
            <a:off x="5618164" y="4741864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62" name="Oval 75"/>
          <p:cNvSpPr>
            <a:spLocks noChangeArrowheads="1"/>
          </p:cNvSpPr>
          <p:nvPr/>
        </p:nvSpPr>
        <p:spPr bwMode="auto">
          <a:xfrm>
            <a:off x="4148139" y="3757613"/>
            <a:ext cx="1233487" cy="901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37963" name="Rectangle 77"/>
          <p:cNvSpPr>
            <a:spLocks noChangeArrowheads="1"/>
          </p:cNvSpPr>
          <p:nvPr/>
        </p:nvSpPr>
        <p:spPr bwMode="auto">
          <a:xfrm>
            <a:off x="5683251" y="400367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64" name="Rectangle 78"/>
          <p:cNvSpPr>
            <a:spLocks noChangeArrowheads="1"/>
          </p:cNvSpPr>
          <p:nvPr/>
        </p:nvSpPr>
        <p:spPr bwMode="auto">
          <a:xfrm>
            <a:off x="3887789" y="4291014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65" name="Rectangle 79"/>
          <p:cNvSpPr>
            <a:spLocks noChangeArrowheads="1"/>
          </p:cNvSpPr>
          <p:nvPr/>
        </p:nvSpPr>
        <p:spPr bwMode="auto">
          <a:xfrm>
            <a:off x="5503864" y="3552826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66" name="Rectangle 80"/>
          <p:cNvSpPr>
            <a:spLocks noChangeArrowheads="1"/>
          </p:cNvSpPr>
          <p:nvPr/>
        </p:nvSpPr>
        <p:spPr bwMode="auto">
          <a:xfrm>
            <a:off x="4246564" y="363537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67" name="Rectangle 81"/>
          <p:cNvSpPr>
            <a:spLocks noChangeArrowheads="1"/>
          </p:cNvSpPr>
          <p:nvPr/>
        </p:nvSpPr>
        <p:spPr bwMode="auto">
          <a:xfrm>
            <a:off x="3827464" y="38401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68" name="Rectangle 82"/>
          <p:cNvSpPr>
            <a:spLocks noChangeArrowheads="1"/>
          </p:cNvSpPr>
          <p:nvPr/>
        </p:nvSpPr>
        <p:spPr bwMode="auto">
          <a:xfrm>
            <a:off x="5802314" y="445452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69" name="Rectangle 83"/>
          <p:cNvSpPr>
            <a:spLocks noChangeArrowheads="1"/>
          </p:cNvSpPr>
          <p:nvPr/>
        </p:nvSpPr>
        <p:spPr bwMode="auto">
          <a:xfrm>
            <a:off x="4306889" y="4003676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70" name="Rectangle 84"/>
          <p:cNvSpPr>
            <a:spLocks noChangeArrowheads="1"/>
          </p:cNvSpPr>
          <p:nvPr/>
        </p:nvSpPr>
        <p:spPr bwMode="auto">
          <a:xfrm>
            <a:off x="4784726" y="43735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71" name="Rectangle 85"/>
          <p:cNvSpPr>
            <a:spLocks noChangeArrowheads="1"/>
          </p:cNvSpPr>
          <p:nvPr/>
        </p:nvSpPr>
        <p:spPr bwMode="auto">
          <a:xfrm>
            <a:off x="5802314" y="375761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72" name="Rectangle 86"/>
          <p:cNvSpPr>
            <a:spLocks noChangeArrowheads="1"/>
          </p:cNvSpPr>
          <p:nvPr/>
        </p:nvSpPr>
        <p:spPr bwMode="auto">
          <a:xfrm>
            <a:off x="4246564" y="4454526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73" name="Rectangle 87"/>
          <p:cNvSpPr>
            <a:spLocks noChangeArrowheads="1"/>
          </p:cNvSpPr>
          <p:nvPr/>
        </p:nvSpPr>
        <p:spPr bwMode="auto">
          <a:xfrm>
            <a:off x="5024439" y="47418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74" name="Rectangle 88"/>
          <p:cNvSpPr>
            <a:spLocks noChangeArrowheads="1"/>
          </p:cNvSpPr>
          <p:nvPr/>
        </p:nvSpPr>
        <p:spPr bwMode="auto">
          <a:xfrm>
            <a:off x="5024439" y="3594101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75" name="Rectangle 89"/>
          <p:cNvSpPr>
            <a:spLocks noChangeArrowheads="1"/>
          </p:cNvSpPr>
          <p:nvPr/>
        </p:nvSpPr>
        <p:spPr bwMode="auto">
          <a:xfrm>
            <a:off x="5503864" y="4249739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76" name="Rectangle 90"/>
          <p:cNvSpPr>
            <a:spLocks noChangeArrowheads="1"/>
          </p:cNvSpPr>
          <p:nvPr/>
        </p:nvSpPr>
        <p:spPr bwMode="auto">
          <a:xfrm>
            <a:off x="4845051" y="3840164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77" name="Rectangle 91"/>
          <p:cNvSpPr>
            <a:spLocks noChangeArrowheads="1"/>
          </p:cNvSpPr>
          <p:nvPr/>
        </p:nvSpPr>
        <p:spPr bwMode="auto">
          <a:xfrm>
            <a:off x="5324475" y="3922714"/>
            <a:ext cx="58738" cy="396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78" name="Rectangle 92"/>
          <p:cNvSpPr>
            <a:spLocks noChangeArrowheads="1"/>
          </p:cNvSpPr>
          <p:nvPr/>
        </p:nvSpPr>
        <p:spPr bwMode="auto">
          <a:xfrm>
            <a:off x="4905375" y="4127501"/>
            <a:ext cx="58738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79" name="Rectangle 93"/>
          <p:cNvSpPr>
            <a:spLocks noChangeArrowheads="1"/>
          </p:cNvSpPr>
          <p:nvPr/>
        </p:nvSpPr>
        <p:spPr bwMode="auto">
          <a:xfrm>
            <a:off x="5203826" y="4495801"/>
            <a:ext cx="60325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80" name="Rectangle 94"/>
          <p:cNvSpPr>
            <a:spLocks noChangeArrowheads="1"/>
          </p:cNvSpPr>
          <p:nvPr/>
        </p:nvSpPr>
        <p:spPr bwMode="auto">
          <a:xfrm>
            <a:off x="4665664" y="4660900"/>
            <a:ext cx="60325" cy="396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81" name="Rectangle 95"/>
          <p:cNvSpPr>
            <a:spLocks noChangeArrowheads="1"/>
          </p:cNvSpPr>
          <p:nvPr/>
        </p:nvSpPr>
        <p:spPr bwMode="auto">
          <a:xfrm>
            <a:off x="5503864" y="4619626"/>
            <a:ext cx="58737" cy="412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82" name="Text Box 96"/>
          <p:cNvSpPr txBox="1">
            <a:spLocks noChangeArrowheads="1"/>
          </p:cNvSpPr>
          <p:nvPr/>
        </p:nvSpPr>
        <p:spPr bwMode="auto">
          <a:xfrm>
            <a:off x="5097463" y="2438400"/>
            <a:ext cx="172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T: All URLs</a:t>
            </a:r>
          </a:p>
        </p:txBody>
      </p:sp>
      <p:sp>
        <p:nvSpPr>
          <p:cNvPr id="37983" name="Text Box 97"/>
          <p:cNvSpPr txBox="1">
            <a:spLocks noChangeArrowheads="1"/>
          </p:cNvSpPr>
          <p:nvPr/>
        </p:nvSpPr>
        <p:spPr bwMode="auto">
          <a:xfrm>
            <a:off x="3762375" y="2914651"/>
            <a:ext cx="26324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S: Sampled URLs</a:t>
            </a:r>
          </a:p>
        </p:txBody>
      </p:sp>
      <p:sp>
        <p:nvSpPr>
          <p:cNvPr id="37984" name="Text Box 98"/>
          <p:cNvSpPr txBox="1">
            <a:spLocks noChangeArrowheads="1"/>
          </p:cNvSpPr>
          <p:nvPr/>
        </p:nvSpPr>
        <p:spPr bwMode="auto">
          <a:xfrm>
            <a:off x="3895726" y="3495675"/>
            <a:ext cx="19796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V: Valid reply</a:t>
            </a:r>
          </a:p>
        </p:txBody>
      </p:sp>
      <p:pic>
        <p:nvPicPr>
          <p:cNvPr id="37985" name="Picture 9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3355975"/>
            <a:ext cx="163036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53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2" grpId="0" build="p" autoUpdateAnimBg="0"/>
      <p:bldP spid="122883" grpId="0" build="p" autoUpdateAnimBg="0"/>
      <p:bldP spid="37894" grpId="0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  <p:bldP spid="37902" grpId="0" animBg="1"/>
      <p:bldP spid="37903" grpId="0" animBg="1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3" grpId="0" animBg="1"/>
      <p:bldP spid="37914" grpId="0" animBg="1"/>
      <p:bldP spid="37915" grpId="0" animBg="1"/>
      <p:bldP spid="37916" grpId="0" animBg="1"/>
      <p:bldP spid="37917" grpId="0" animBg="1"/>
      <p:bldP spid="37918" grpId="0" animBg="1"/>
      <p:bldP spid="37919" grpId="0" animBg="1"/>
      <p:bldP spid="37920" grpId="0" animBg="1"/>
      <p:bldP spid="37921" grpId="0" animBg="1"/>
      <p:bldP spid="37922" grpId="0" animBg="1"/>
      <p:bldP spid="37923" grpId="0" animBg="1"/>
      <p:bldP spid="37924" grpId="0" animBg="1"/>
      <p:bldP spid="37925" grpId="0" animBg="1"/>
      <p:bldP spid="37926" grpId="0" animBg="1"/>
      <p:bldP spid="37927" grpId="0" animBg="1"/>
      <p:bldP spid="37928" grpId="0" animBg="1"/>
      <p:bldP spid="37929" grpId="0" animBg="1"/>
      <p:bldP spid="37930" grpId="0" animBg="1"/>
      <p:bldP spid="37931" grpId="0" animBg="1"/>
      <p:bldP spid="37932" grpId="0" animBg="1"/>
      <p:bldP spid="37933" grpId="0" animBg="1"/>
      <p:bldP spid="37934" grpId="0" animBg="1"/>
      <p:bldP spid="37935" grpId="0" animBg="1"/>
      <p:bldP spid="37936" grpId="0" animBg="1"/>
      <p:bldP spid="37937" grpId="0" animBg="1"/>
      <p:bldP spid="37938" grpId="0" animBg="1"/>
      <p:bldP spid="37939" grpId="0" animBg="1"/>
      <p:bldP spid="37940" grpId="0" animBg="1"/>
      <p:bldP spid="37941" grpId="0" animBg="1"/>
      <p:bldP spid="37942" grpId="0" animBg="1"/>
      <p:bldP spid="37943" grpId="0" animBg="1"/>
      <p:bldP spid="37944" grpId="0" animBg="1"/>
      <p:bldP spid="37945" grpId="0" animBg="1"/>
      <p:bldP spid="37946" grpId="0" animBg="1"/>
      <p:bldP spid="37947" grpId="0" animBg="1"/>
      <p:bldP spid="37948" grpId="0" animBg="1"/>
      <p:bldP spid="37949" grpId="0" animBg="1"/>
      <p:bldP spid="37950" grpId="0" animBg="1"/>
      <p:bldP spid="37951" grpId="0" animBg="1"/>
      <p:bldP spid="37952" grpId="0" animBg="1"/>
      <p:bldP spid="37953" grpId="0" animBg="1"/>
      <p:bldP spid="37954" grpId="0" animBg="1"/>
      <p:bldP spid="37955" grpId="0" animBg="1"/>
      <p:bldP spid="37956" grpId="0" animBg="1"/>
      <p:bldP spid="37957" grpId="0" animBg="1"/>
      <p:bldP spid="37958" grpId="0" animBg="1"/>
      <p:bldP spid="37959" grpId="0" animBg="1"/>
      <p:bldP spid="37960" grpId="0" animBg="1"/>
      <p:bldP spid="37961" grpId="0" animBg="1"/>
      <p:bldP spid="37962" grpId="0" animBg="1"/>
      <p:bldP spid="37963" grpId="0" animBg="1"/>
      <p:bldP spid="37964" grpId="0" animBg="1"/>
      <p:bldP spid="37965" grpId="0" animBg="1"/>
      <p:bldP spid="37966" grpId="0" animBg="1"/>
      <p:bldP spid="37967" grpId="0" animBg="1"/>
      <p:bldP spid="37968" grpId="0" animBg="1"/>
      <p:bldP spid="37969" grpId="0" animBg="1"/>
      <p:bldP spid="37970" grpId="0" animBg="1"/>
      <p:bldP spid="37971" grpId="0" animBg="1"/>
      <p:bldP spid="37972" grpId="0" animBg="1"/>
      <p:bldP spid="37973" grpId="0" animBg="1"/>
      <p:bldP spid="37974" grpId="0" animBg="1"/>
      <p:bldP spid="37975" grpId="0" animBg="1"/>
      <p:bldP spid="37976" grpId="0" animBg="1"/>
      <p:bldP spid="37977" grpId="0" animBg="1"/>
      <p:bldP spid="37978" grpId="0" animBg="1"/>
      <p:bldP spid="37979" grpId="0" animBg="1"/>
      <p:bldP spid="37980" grpId="0" animBg="1"/>
      <p:bldP spid="37981" grpId="0" animBg="1"/>
      <p:bldP spid="37982" grpId="0"/>
      <p:bldP spid="37983" grpId="0"/>
      <p:bldP spid="379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E5A35D-897C-3647-8B73-29BD98C69E9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Web Pages?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Solution 1: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Estimate the average number of pages per site:</a:t>
            </a:r>
            <a:br>
              <a:rPr lang="en-US" altLang="en-US" dirty="0"/>
            </a:br>
            <a:r>
              <a:rPr lang="en-US" altLang="en-US" dirty="0"/>
              <a:t>(average no of pages) * (total no of sites)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Algorithm: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For each site with valid reply, download all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Take average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Result [LG99]: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289 pages per site, 2.8M 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800M pages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4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5D63FB-5B63-EC45-867F-687F0553159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Issues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600"/>
          </a:p>
          <a:p>
            <a:pPr eaLnBrk="1" hangingPunct="1"/>
            <a:endParaRPr lang="en-US" altLang="en-US" sz="2600"/>
          </a:p>
          <a:p>
            <a:pPr eaLnBrk="1" hangingPunct="1"/>
            <a:endParaRPr lang="en-US" altLang="en-US" sz="2600"/>
          </a:p>
          <a:p>
            <a:pPr eaLnBrk="1" hangingPunct="1"/>
            <a:endParaRPr lang="en-US" altLang="en-US" sz="2600"/>
          </a:p>
          <a:p>
            <a:pPr eaLnBrk="1" hangingPunct="1"/>
            <a:endParaRPr lang="en-US" altLang="en-US" sz="2600"/>
          </a:p>
          <a:p>
            <a:pPr lvl="1" eaLnBrk="1" hangingPunct="1"/>
            <a:endParaRPr lang="en-US" altLang="en-US" sz="2200"/>
          </a:p>
          <a:p>
            <a:pPr lvl="1" eaLnBrk="1" hangingPunct="1"/>
            <a:endParaRPr lang="en-US" altLang="en-US" sz="2200"/>
          </a:p>
          <a:p>
            <a:pPr lvl="1" eaLnBrk="1" hangingPunct="1"/>
            <a:r>
              <a:rPr lang="en-US" altLang="en-US" sz="2200"/>
              <a:t>A small number of sites with TONS of pages</a:t>
            </a:r>
          </a:p>
          <a:p>
            <a:pPr lvl="1" eaLnBrk="1" hangingPunct="1"/>
            <a:r>
              <a:rPr lang="en-US" altLang="en-US" sz="2200"/>
              <a:t>Very likely to miss these sites</a:t>
            </a:r>
          </a:p>
          <a:p>
            <a:pPr lvl="1" eaLnBrk="1" hangingPunct="1"/>
            <a:r>
              <a:rPr lang="en-US" altLang="en-US" sz="2200"/>
              <a:t>Lots of samples necessary</a:t>
            </a:r>
          </a:p>
          <a:p>
            <a:pPr lvl="1" eaLnBrk="1" hangingPunct="1"/>
            <a:endParaRPr lang="en-US" altLang="en-US" sz="2200"/>
          </a:p>
        </p:txBody>
      </p:sp>
      <p:grpSp>
        <p:nvGrpSpPr>
          <p:cNvPr id="41989" name="Group 11"/>
          <p:cNvGrpSpPr>
            <a:grpSpLocks/>
          </p:cNvGrpSpPr>
          <p:nvPr/>
        </p:nvGrpSpPr>
        <p:grpSpPr bwMode="auto">
          <a:xfrm>
            <a:off x="2667000" y="1524001"/>
            <a:ext cx="7280276" cy="3394075"/>
            <a:chOff x="720" y="960"/>
            <a:chExt cx="4586" cy="2138"/>
          </a:xfrm>
        </p:grpSpPr>
        <p:graphicFrame>
          <p:nvGraphicFramePr>
            <p:cNvPr id="41990" name="Object 6"/>
            <p:cNvGraphicFramePr>
              <a:graphicFrameLocks noChangeAspect="1"/>
            </p:cNvGraphicFramePr>
            <p:nvPr/>
          </p:nvGraphicFramePr>
          <p:xfrm>
            <a:off x="720" y="960"/>
            <a:ext cx="4224" cy="2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9" name="Chart" r:id="rId4" imgW="4330700" imgH="2959100" progId="Excel.Chart.8">
                    <p:embed/>
                  </p:oleObj>
                </mc:Choice>
                <mc:Fallback>
                  <p:oleObj name="Chart" r:id="rId4" imgW="4330700" imgH="2959100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960"/>
                          <a:ext cx="4224" cy="2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991" name="Group 10"/>
            <p:cNvGrpSpPr>
              <a:grpSpLocks/>
            </p:cNvGrpSpPr>
            <p:nvPr/>
          </p:nvGrpSpPr>
          <p:grpSpPr bwMode="auto">
            <a:xfrm>
              <a:off x="2256" y="1872"/>
              <a:ext cx="3050" cy="929"/>
              <a:chOff x="2160" y="1711"/>
              <a:chExt cx="3050" cy="929"/>
            </a:xfrm>
          </p:grpSpPr>
          <p:sp>
            <p:nvSpPr>
              <p:cNvPr id="41992" name="Oval 7"/>
              <p:cNvSpPr>
                <a:spLocks noChangeArrowheads="1"/>
              </p:cNvSpPr>
              <p:nvPr/>
            </p:nvSpPr>
            <p:spPr bwMode="auto">
              <a:xfrm>
                <a:off x="2160" y="2352"/>
                <a:ext cx="2400" cy="288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993" name="Line 8"/>
              <p:cNvSpPr>
                <a:spLocks noChangeShapeType="1"/>
              </p:cNvSpPr>
              <p:nvPr/>
            </p:nvSpPr>
            <p:spPr bwMode="auto">
              <a:xfrm flipH="1">
                <a:off x="3792" y="2016"/>
                <a:ext cx="144" cy="3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4" name="Text Box 9"/>
              <p:cNvSpPr txBox="1">
                <a:spLocks noChangeArrowheads="1"/>
              </p:cNvSpPr>
              <p:nvPr/>
            </p:nvSpPr>
            <p:spPr bwMode="auto">
              <a:xfrm>
                <a:off x="3168" y="1711"/>
                <a:ext cx="204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>
                    <a:solidFill>
                      <a:srgbClr val="FF0000"/>
                    </a:solidFill>
                  </a:rPr>
                  <a:t>99.99% of the sites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0908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C8A35F-CB5E-D34B-9C7D-38CABC6535F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Pages?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Solution 2: Sampling-based</a:t>
            </a:r>
          </a:p>
          <a:p>
            <a:pPr lvl="1" eaLnBrk="1" hangingPunct="1"/>
            <a:endParaRPr lang="en-US" alt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C7D6AEE-BDDA-074A-815C-CB8D583DEF87}"/>
              </a:ext>
            </a:extLst>
          </p:cNvPr>
          <p:cNvGrpSpPr/>
          <p:nvPr/>
        </p:nvGrpSpPr>
        <p:grpSpPr>
          <a:xfrm>
            <a:off x="2819401" y="2362200"/>
            <a:ext cx="6594475" cy="2362200"/>
            <a:chOff x="2819401" y="2362200"/>
            <a:chExt cx="6594475" cy="2362200"/>
          </a:xfrm>
        </p:grpSpPr>
        <p:sp>
          <p:nvSpPr>
            <p:cNvPr id="44040" name="Oval 101"/>
            <p:cNvSpPr>
              <a:spLocks noChangeArrowheads="1"/>
            </p:cNvSpPr>
            <p:nvPr/>
          </p:nvSpPr>
          <p:spPr bwMode="auto">
            <a:xfrm>
              <a:off x="2819401" y="2480310"/>
              <a:ext cx="5943600" cy="22440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44042" name="Text Box 103"/>
            <p:cNvSpPr txBox="1">
              <a:spLocks noChangeArrowheads="1"/>
            </p:cNvSpPr>
            <p:nvPr/>
          </p:nvSpPr>
          <p:spPr bwMode="auto">
            <a:xfrm>
              <a:off x="7620001" y="2362200"/>
              <a:ext cx="1793875" cy="457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T: All pages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53CA32F-F5E3-8F43-9757-E4F9BED88DE0}"/>
              </a:ext>
            </a:extLst>
          </p:cNvPr>
          <p:cNvGrpSpPr/>
          <p:nvPr/>
        </p:nvGrpSpPr>
        <p:grpSpPr>
          <a:xfrm>
            <a:off x="3962401" y="2893695"/>
            <a:ext cx="1819275" cy="1299210"/>
            <a:chOff x="3962401" y="2893695"/>
            <a:chExt cx="1819275" cy="1299210"/>
          </a:xfrm>
        </p:grpSpPr>
        <p:sp>
          <p:nvSpPr>
            <p:cNvPr id="44041" name="Oval 102"/>
            <p:cNvSpPr>
              <a:spLocks noChangeArrowheads="1"/>
            </p:cNvSpPr>
            <p:nvPr/>
          </p:nvSpPr>
          <p:spPr bwMode="auto">
            <a:xfrm>
              <a:off x="3962401" y="3188970"/>
              <a:ext cx="1676400" cy="10039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44043" name="Text Box 104"/>
            <p:cNvSpPr txBox="1">
              <a:spLocks noChangeArrowheads="1"/>
            </p:cNvSpPr>
            <p:nvPr/>
          </p:nvSpPr>
          <p:spPr bwMode="auto">
            <a:xfrm>
              <a:off x="4038601" y="2893695"/>
              <a:ext cx="1743075" cy="457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B: Base set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11E83E2-59F1-4641-8E75-9F595DFFD12D}"/>
              </a:ext>
            </a:extLst>
          </p:cNvPr>
          <p:cNvGrpSpPr/>
          <p:nvPr/>
        </p:nvGrpSpPr>
        <p:grpSpPr>
          <a:xfrm>
            <a:off x="4876801" y="3131145"/>
            <a:ext cx="3643313" cy="1002705"/>
            <a:chOff x="4876801" y="3131145"/>
            <a:chExt cx="3643313" cy="1002705"/>
          </a:xfrm>
        </p:grpSpPr>
        <p:sp>
          <p:nvSpPr>
            <p:cNvPr id="44039" name="Oval 100"/>
            <p:cNvSpPr>
              <a:spLocks noChangeArrowheads="1"/>
            </p:cNvSpPr>
            <p:nvPr/>
          </p:nvSpPr>
          <p:spPr bwMode="auto">
            <a:xfrm>
              <a:off x="4876801" y="3425190"/>
              <a:ext cx="3352800" cy="7086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44044" name="Text Box 105"/>
            <p:cNvSpPr txBox="1">
              <a:spLocks noChangeArrowheads="1"/>
            </p:cNvSpPr>
            <p:nvPr/>
          </p:nvSpPr>
          <p:spPr bwMode="auto">
            <a:xfrm>
              <a:off x="5562601" y="3131145"/>
              <a:ext cx="2957513" cy="461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S: Random samples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49512" y="5018445"/>
                <a:ext cx="3083378" cy="10181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hr-HR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hr-HR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charset="0"/>
                                </a:rPr>
                                <m:t>𝑇</m:t>
                              </m:r>
                            </m:e>
                          </m:d>
                        </m:den>
                      </m:f>
                      <m:r>
                        <a:rPr lang="en-US" sz="32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hr-H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charset="0"/>
                                </a:rPr>
                                <m:t>𝐵</m:t>
                              </m:r>
                              <m:r>
                                <a:rPr lang="en-US" sz="3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r>
                                <a:rPr lang="en-US" sz="32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hr-H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charset="0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512" y="5018445"/>
                <a:ext cx="3083378" cy="1018164"/>
              </a:xfrm>
              <a:prstGeom prst="rect">
                <a:avLst/>
              </a:prstGeom>
              <a:blipFill rotWithShape="0">
                <a:blip r:embed="rId3"/>
                <a:stretch>
                  <a:fillRect b="-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99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A43583-5356-694E-B04C-FC1BDBD8C5E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Random Page?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Idea: Random walk</a:t>
            </a:r>
          </a:p>
          <a:p>
            <a:pPr lvl="1" eaLnBrk="1" hangingPunct="1"/>
            <a:r>
              <a:rPr lang="en-US" altLang="en-US" dirty="0"/>
              <a:t>Start from the Yahoo home page</a:t>
            </a:r>
          </a:p>
          <a:p>
            <a:pPr lvl="1" eaLnBrk="1" hangingPunct="1"/>
            <a:r>
              <a:rPr lang="en-US" altLang="en-US" dirty="0"/>
              <a:t>Follow random links, say 10,000 times</a:t>
            </a:r>
          </a:p>
          <a:p>
            <a:pPr lvl="1" eaLnBrk="1" hangingPunct="1"/>
            <a:r>
              <a:rPr lang="en-US" altLang="en-US" dirty="0"/>
              <a:t>Select the page</a:t>
            </a:r>
          </a:p>
          <a:p>
            <a:pPr eaLnBrk="1" hangingPunct="1"/>
            <a:r>
              <a:rPr lang="en-US" altLang="en-US" dirty="0"/>
              <a:t>Problem:</a:t>
            </a:r>
          </a:p>
          <a:p>
            <a:pPr lvl="1" eaLnBrk="1" hangingPunct="1"/>
            <a:r>
              <a:rPr lang="en-US" altLang="en-US" dirty="0"/>
              <a:t>Biased to “popular” pages. e.g., Google, Amazon, Facebook, …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583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5882E9-5F2B-0840-BC72-788203434CC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Random Page?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0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sz="2600" dirty="0"/>
                  <a:t>Random walks on </a:t>
                </a:r>
                <a:r>
                  <a:rPr lang="en-US" altLang="en-US" sz="2600" i="1" dirty="0">
                    <a:latin typeface="Times New Roman" charset="0"/>
                  </a:rPr>
                  <a:t>regular, undirected</a:t>
                </a:r>
                <a:r>
                  <a:rPr lang="en-US" altLang="en-US" sz="2600" dirty="0"/>
                  <a:t> graph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charset="2"/>
                      </a:rPr>
                      <m:t>→</m:t>
                    </m:r>
                  </m:oMath>
                </a14:m>
                <a:r>
                  <a:rPr lang="en-US" altLang="en-US" sz="2600" dirty="0">
                    <a:sym typeface="Wingdings" charset="2"/>
                  </a:rPr>
                  <a:t> </a:t>
                </a:r>
                <a:r>
                  <a:rPr lang="en-US" altLang="en-US" sz="2600" dirty="0"/>
                  <a:t>uniform random sample</a:t>
                </a:r>
              </a:p>
              <a:p>
                <a:pPr lvl="1" eaLnBrk="1" hangingPunct="1"/>
                <a:r>
                  <a:rPr lang="en-US" altLang="en-US" sz="2200" i="1" dirty="0">
                    <a:latin typeface="Times New Roman" charset="0"/>
                  </a:rPr>
                  <a:t>Regular</a:t>
                </a:r>
                <a:r>
                  <a:rPr lang="en-US" altLang="en-US" sz="2200" dirty="0"/>
                  <a:t> graph: an equal number of edges for all nodes</a:t>
                </a:r>
              </a:p>
              <a:p>
                <a:pPr lvl="1" eaLnBrk="1" hangingPunct="1"/>
                <a:r>
                  <a:rPr lang="en-US" altLang="en-US" sz="2200" dirty="0"/>
                  <a:t>After 1/𝜺 log(N) steps</a:t>
                </a:r>
              </a:p>
              <a:p>
                <a:pPr lvl="2" eaLnBrk="1" hangingPunct="1"/>
                <a:r>
                  <a:rPr lang="en-US" altLang="en-US" sz="2800" dirty="0"/>
                  <a:t>𝜺 :</a:t>
                </a:r>
                <a:r>
                  <a:rPr lang="en-US" altLang="en-US" sz="2600" dirty="0">
                    <a:sym typeface="Symbol" charset="2"/>
                  </a:rPr>
                  <a:t> depends on the graph structure</a:t>
                </a:r>
              </a:p>
              <a:p>
                <a:pPr lvl="3"/>
                <a:r>
                  <a:rPr lang="en-US" altLang="en-US" sz="2400" dirty="0">
                    <a:sym typeface="Symbol" charset="2"/>
                  </a:rPr>
                  <a:t>Difference between top two eigenvalues of the graph Laplacian matrix</a:t>
                </a:r>
              </a:p>
              <a:p>
                <a:pPr lvl="2" eaLnBrk="1" hangingPunct="1"/>
                <a:r>
                  <a:rPr lang="en-US" altLang="en-US" sz="2600" dirty="0">
                    <a:sym typeface="Symbol" charset="2"/>
                  </a:rPr>
                  <a:t>N: number of nodes </a:t>
                </a:r>
                <a:endParaRPr lang="en-US" altLang="en-US" sz="2600" dirty="0"/>
              </a:p>
              <a:p>
                <a:pPr eaLnBrk="1" hangingPunct="1"/>
                <a:r>
                  <a:rPr lang="en-US" altLang="en-US" sz="2600" dirty="0"/>
                  <a:t>Idea:</a:t>
                </a:r>
              </a:p>
              <a:p>
                <a:pPr lvl="1" eaLnBrk="1" hangingPunct="1"/>
                <a:r>
                  <a:rPr lang="en-US" altLang="en-US" sz="2200" dirty="0"/>
                  <a:t>Transform the Web graph to a regular, undirected graph</a:t>
                </a:r>
              </a:p>
              <a:p>
                <a:pPr lvl="1" eaLnBrk="1" hangingPunct="1"/>
                <a:r>
                  <a:rPr lang="en-US" altLang="en-US" sz="2200" dirty="0"/>
                  <a:t>Perform a random walk</a:t>
                </a:r>
              </a:p>
              <a:p>
                <a:pPr lvl="1" eaLnBrk="1" hangingPunct="1"/>
                <a:r>
                  <a:rPr lang="en-US" altLang="en-US" sz="2200" dirty="0"/>
                  <a:t>Q: How can we transform the Web graph to a regular graph?</a:t>
                </a:r>
              </a:p>
            </p:txBody>
          </p:sp>
        </mc:Choice>
        <mc:Fallback>
          <p:sp>
            <p:nvSpPr>
              <p:cNvPr id="5018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965" t="-2326" r="-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437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7254F6-4703-8149-825A-3510D34D71D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Ideal Random Walk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Generate the regular, undirected graph:</a:t>
            </a:r>
          </a:p>
          <a:p>
            <a:pPr lvl="1" eaLnBrk="1" hangingPunct="1"/>
            <a:r>
              <a:rPr lang="en-US" altLang="en-US" dirty="0"/>
              <a:t>Make edges undirected</a:t>
            </a:r>
          </a:p>
          <a:p>
            <a:pPr lvl="1" eaLnBrk="1" hangingPunct="1"/>
            <a:r>
              <a:rPr lang="en-US" altLang="en-US" dirty="0"/>
              <a:t>Decide </a:t>
            </a:r>
            <a:r>
              <a:rPr lang="en-US" altLang="en-US" i="1" dirty="0">
                <a:latin typeface="Times New Roman" charset="0"/>
              </a:rPr>
              <a:t>d</a:t>
            </a:r>
            <a:r>
              <a:rPr lang="en-US" altLang="en-US" dirty="0"/>
              <a:t> the maximum # of edges per page: say, 300,000</a:t>
            </a:r>
          </a:p>
          <a:p>
            <a:pPr lvl="1" eaLnBrk="1" hangingPunct="1"/>
            <a:r>
              <a:rPr lang="en-US" altLang="en-US" dirty="0"/>
              <a:t>If edge(n) &lt; 300,000, then add self-loop</a:t>
            </a:r>
          </a:p>
          <a:p>
            <a:pPr eaLnBrk="1" hangingPunct="1"/>
            <a:r>
              <a:rPr lang="en-US" altLang="en-US" dirty="0"/>
              <a:t>Perform random walks on the graph</a:t>
            </a:r>
          </a:p>
          <a:p>
            <a:pPr lvl="1" eaLnBrk="1" hangingPunct="1"/>
            <a:r>
              <a:rPr lang="en-US" altLang="en-US" sz="2800" dirty="0"/>
              <a:t>𝜺 </a:t>
            </a:r>
            <a:r>
              <a:rPr lang="en-US" altLang="en-US" dirty="0">
                <a:sym typeface="Symbol" charset="2"/>
              </a:rPr>
              <a:t>~10</a:t>
            </a:r>
            <a:r>
              <a:rPr lang="en-US" altLang="en-US" baseline="30000" dirty="0">
                <a:sym typeface="Symbol" charset="2"/>
              </a:rPr>
              <a:t>-5</a:t>
            </a:r>
            <a:r>
              <a:rPr lang="en-US" altLang="en-US" dirty="0">
                <a:sym typeface="Symbol" charset="2"/>
              </a:rPr>
              <a:t> for the 1996 Web, </a:t>
            </a:r>
            <a:r>
              <a:rPr lang="en-US" altLang="en-US" i="1" dirty="0">
                <a:sym typeface="Symbol" charset="2"/>
              </a:rPr>
              <a:t>N</a:t>
            </a:r>
            <a:r>
              <a:rPr lang="en-US" altLang="en-US" dirty="0">
                <a:sym typeface="Symbol" charset="2"/>
              </a:rPr>
              <a:t> ~10</a:t>
            </a:r>
            <a:r>
              <a:rPr lang="en-US" altLang="en-US" baseline="30000" dirty="0">
                <a:sym typeface="Symbol" charset="2"/>
              </a:rPr>
              <a:t>9</a:t>
            </a:r>
          </a:p>
          <a:p>
            <a:pPr lvl="1" eaLnBrk="1" hangingPunct="1"/>
            <a:r>
              <a:rPr lang="en-US" altLang="en-US" dirty="0">
                <a:sym typeface="Symbol" charset="2"/>
              </a:rPr>
              <a:t>3,000,000 steps, but mostly self-loops</a:t>
            </a:r>
          </a:p>
          <a:p>
            <a:pPr lvl="1" eaLnBrk="1" hangingPunct="1"/>
            <a:r>
              <a:rPr lang="en-US" altLang="en-US" dirty="0">
                <a:sym typeface="Symbol" charset="2"/>
              </a:rPr>
              <a:t>100 actual walk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3643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FFEEAD-E07E-1744-B2E2-222D7300041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Different Interpretation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Random walk on irregular Web graph</a:t>
            </a:r>
          </a:p>
          <a:p>
            <a:pPr lvl="1" eaLnBrk="1" hangingPunct="1"/>
            <a:r>
              <a:rPr lang="en-US" altLang="en-US"/>
              <a:t>High chance to be at a “popular” node at a particular time</a:t>
            </a:r>
          </a:p>
          <a:p>
            <a:pPr eaLnBrk="1" hangingPunct="1"/>
            <a:r>
              <a:rPr lang="en-US" altLang="en-US"/>
              <a:t>Increase the chance to be at an “unpopular” node by staying there longer through self loops.</a:t>
            </a:r>
          </a:p>
          <a:p>
            <a:pPr eaLnBrk="1" hangingPunct="1"/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590800" y="5334000"/>
            <a:ext cx="533400" cy="609600"/>
          </a:xfrm>
          <a:prstGeom prst="rect">
            <a:avLst/>
          </a:prstGeom>
          <a:solidFill>
            <a:srgbClr val="99CC00"/>
          </a:solidFill>
          <a:ln w="25400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3124200" y="5638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657600" y="5334000"/>
            <a:ext cx="533400" cy="609600"/>
          </a:xfrm>
          <a:prstGeom prst="rect">
            <a:avLst/>
          </a:prstGeom>
          <a:solidFill>
            <a:srgbClr val="99CC00"/>
          </a:solidFill>
          <a:ln w="25400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191000" y="5638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724400" y="5334000"/>
            <a:ext cx="533400" cy="609600"/>
          </a:xfrm>
          <a:prstGeom prst="rect">
            <a:avLst/>
          </a:prstGeom>
          <a:solidFill>
            <a:srgbClr val="99CC00"/>
          </a:solidFill>
          <a:ln w="25400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5257800" y="5638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5791200" y="5334000"/>
            <a:ext cx="533400" cy="609600"/>
          </a:xfrm>
          <a:prstGeom prst="rect">
            <a:avLst/>
          </a:prstGeom>
          <a:solidFill>
            <a:srgbClr val="FF9900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6324600" y="5638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6858000" y="5334000"/>
            <a:ext cx="533400" cy="60960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7391400" y="5638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7924800" y="5334000"/>
            <a:ext cx="533400" cy="60960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288" name="Line 18"/>
          <p:cNvSpPr>
            <a:spLocks noChangeShapeType="1"/>
          </p:cNvSpPr>
          <p:nvPr/>
        </p:nvSpPr>
        <p:spPr bwMode="auto">
          <a:xfrm>
            <a:off x="5410200" y="4953000"/>
            <a:ext cx="609600" cy="381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22"/>
          <p:cNvSpPr>
            <a:spLocks noChangeShapeType="1"/>
          </p:cNvSpPr>
          <p:nvPr/>
        </p:nvSpPr>
        <p:spPr bwMode="auto">
          <a:xfrm flipH="1">
            <a:off x="7162800" y="4953000"/>
            <a:ext cx="3048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23"/>
          <p:cNvSpPr>
            <a:spLocks noChangeShapeType="1"/>
          </p:cNvSpPr>
          <p:nvPr/>
        </p:nvSpPr>
        <p:spPr bwMode="auto">
          <a:xfrm flipH="1">
            <a:off x="4953000" y="4876800"/>
            <a:ext cx="236220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Text Box 24"/>
          <p:cNvSpPr txBox="1">
            <a:spLocks noChangeArrowheads="1"/>
          </p:cNvSpPr>
          <p:nvPr/>
        </p:nvSpPr>
        <p:spPr bwMode="auto">
          <a:xfrm>
            <a:off x="7543800" y="4648201"/>
            <a:ext cx="192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Unpopular nodes</a:t>
            </a:r>
          </a:p>
        </p:txBody>
      </p:sp>
      <p:sp>
        <p:nvSpPr>
          <p:cNvPr id="54292" name="Text Box 25"/>
          <p:cNvSpPr txBox="1">
            <a:spLocks noChangeArrowheads="1"/>
          </p:cNvSpPr>
          <p:nvPr/>
        </p:nvSpPr>
        <p:spPr bwMode="auto">
          <a:xfrm>
            <a:off x="4229100" y="4648201"/>
            <a:ext cx="1544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Popular node</a:t>
            </a:r>
          </a:p>
        </p:txBody>
      </p:sp>
    </p:spTree>
    <p:extLst>
      <p:ext uri="{BB962C8B-B14F-4D97-AF65-F5344CB8AC3E}">
        <p14:creationId xmlns:p14="http://schemas.microsoft.com/office/powerpoint/2010/main" val="143557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788165-D50A-D341-B6A4-91A130E8EFF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Web Characteristics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build a search engine, we need to know “what the Web is like”</a:t>
            </a:r>
          </a:p>
          <a:p>
            <a:pPr eaLnBrk="1" hangingPunct="1"/>
            <a:r>
              <a:rPr lang="en-US" altLang="en-US" dirty="0"/>
              <a:t>Q: What is the Web like? What characteristics are important for search engine?</a:t>
            </a:r>
          </a:p>
          <a:p>
            <a:pPr eaLnBrk="1" hangingPunct="1"/>
            <a:r>
              <a:rPr lang="en-US" altLang="en-US" dirty="0"/>
              <a:t>Some relevant questions</a:t>
            </a:r>
          </a:p>
          <a:p>
            <a:pPr lvl="1"/>
            <a:r>
              <a:rPr lang="en-US" altLang="en-US" dirty="0"/>
              <a:t>How “big” is the Web?</a:t>
            </a:r>
          </a:p>
          <a:p>
            <a:pPr lvl="1"/>
            <a:r>
              <a:rPr lang="en-US" altLang="en-US" dirty="0"/>
              <a:t>What is the Web graph like?</a:t>
            </a:r>
          </a:p>
          <a:p>
            <a:pPr lvl="1"/>
            <a:r>
              <a:rPr lang="en-US" altLang="en-US" dirty="0"/>
              <a:t>Anything else?</a:t>
            </a:r>
          </a:p>
          <a:p>
            <a:pPr lvl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026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3AFE1C-E683-A544-B4E0-AEE891CA774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Issues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Q: How do we get edges to/from node </a:t>
            </a:r>
            <a:r>
              <a:rPr lang="en-US" altLang="en-US" i="1" dirty="0">
                <a:latin typeface="Times New Roman" charset="0"/>
              </a:rPr>
              <a:t>n</a:t>
            </a:r>
            <a:r>
              <a:rPr lang="en-US" altLang="en-US" dirty="0"/>
              <a:t>?</a:t>
            </a:r>
          </a:p>
          <a:p>
            <a:pPr lvl="1"/>
            <a:r>
              <a:rPr lang="en-US" altLang="en-US" dirty="0"/>
              <a:t>We don’t know the Web graph!</a:t>
            </a:r>
          </a:p>
          <a:p>
            <a:pPr eaLnBrk="1" hangingPunct="1"/>
            <a:r>
              <a:rPr lang="en-US" altLang="en-US" dirty="0"/>
              <a:t>Possible sources of edge information</a:t>
            </a:r>
          </a:p>
          <a:p>
            <a:pPr lvl="1" eaLnBrk="1" hangingPunct="1"/>
            <a:r>
              <a:rPr lang="en-US" altLang="en-US" dirty="0"/>
              <a:t>Edges discovered so far</a:t>
            </a:r>
          </a:p>
          <a:p>
            <a:pPr lvl="1" eaLnBrk="1" hangingPunct="1"/>
            <a:r>
              <a:rPr lang="en-US" altLang="en-US" dirty="0"/>
              <a:t>From search engines, like Google, Bing</a:t>
            </a:r>
          </a:p>
          <a:p>
            <a:pPr lvl="1" eaLnBrk="1" hangingPunct="1"/>
            <a:r>
              <a:rPr lang="en-US" altLang="en-US" dirty="0"/>
              <a:t>But still limited incoming links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232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674170-76BC-524D-909E-433C5FD2AC4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WebWalker</a:t>
            </a:r>
            <a:r>
              <a:rPr lang="en-US" altLang="en-US" dirty="0"/>
              <a:t> [BBCF00]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altLang="en-US" dirty="0"/>
              <a:t>Our graph does not have to be the same as the real Web</a:t>
            </a:r>
          </a:p>
          <a:p>
            <a:pPr marL="571500" indent="-571500"/>
            <a:r>
              <a:rPr lang="en-US" altLang="en-US" dirty="0"/>
              <a:t>Construct regular undirected graphs while performing the random walk</a:t>
            </a:r>
          </a:p>
          <a:p>
            <a:pPr marL="839788" lvl="1" indent="-495300"/>
            <a:r>
              <a:rPr lang="en-US" altLang="en-US" dirty="0"/>
              <a:t>Add new node</a:t>
            </a:r>
            <a:r>
              <a:rPr lang="en-US" altLang="en-US" i="1" dirty="0">
                <a:latin typeface="Times New Roman" charset="0"/>
              </a:rPr>
              <a:t> n</a:t>
            </a:r>
            <a:r>
              <a:rPr lang="en-US" altLang="en-US" dirty="0"/>
              <a:t> when it visits </a:t>
            </a:r>
            <a:r>
              <a:rPr lang="en-US" altLang="en-US" i="1" dirty="0">
                <a:latin typeface="Times New Roman" charset="0"/>
              </a:rPr>
              <a:t>n</a:t>
            </a:r>
          </a:p>
          <a:p>
            <a:pPr marL="839788" lvl="1" indent="-495300"/>
            <a:r>
              <a:rPr lang="en-US" altLang="en-US" dirty="0"/>
              <a:t>Fix edges for node </a:t>
            </a:r>
            <a:r>
              <a:rPr lang="en-US" altLang="en-US" i="1" dirty="0">
                <a:latin typeface="Times New Roman" charset="0"/>
              </a:rPr>
              <a:t>n</a:t>
            </a:r>
            <a:r>
              <a:rPr lang="en-US" altLang="en-US" dirty="0"/>
              <a:t> at that time </a:t>
            </a:r>
          </a:p>
          <a:p>
            <a:pPr marL="1131888" lvl="2" indent="-438150">
              <a:buFont typeface="Wingdings" charset="2"/>
              <a:buAutoNum type="arabicPeriod"/>
            </a:pPr>
            <a:r>
              <a:rPr lang="en-US" altLang="en-US" dirty="0"/>
              <a:t>Edges discovered so far</a:t>
            </a:r>
          </a:p>
          <a:p>
            <a:pPr marL="1131888" lvl="2" indent="-438150">
              <a:buFont typeface="Wingdings" charset="2"/>
              <a:buAutoNum type="arabicPeriod"/>
            </a:pPr>
            <a:r>
              <a:rPr lang="en-US" altLang="en-US" dirty="0"/>
              <a:t>From search engines</a:t>
            </a:r>
          </a:p>
          <a:p>
            <a:pPr marL="839788" lvl="1" indent="-495300"/>
            <a:r>
              <a:rPr lang="en-US" altLang="en-US" dirty="0"/>
              <a:t>Add self-loops as necessary</a:t>
            </a:r>
          </a:p>
          <a:p>
            <a:pPr marL="839788" lvl="1" indent="-495300"/>
            <a:r>
              <a:rPr lang="en-US" altLang="en-US" dirty="0"/>
              <a:t>Ignore any more edges to </a:t>
            </a:r>
            <a:r>
              <a:rPr lang="en-US" altLang="en-US" i="1" dirty="0">
                <a:latin typeface="Times New Roman" charset="0"/>
              </a:rPr>
              <a:t>n</a:t>
            </a:r>
            <a:r>
              <a:rPr lang="en-US" altLang="en-US" dirty="0"/>
              <a:t> later</a:t>
            </a:r>
          </a:p>
          <a:p>
            <a:pPr marL="1370013" lvl="3" indent="-381000">
              <a:buClr>
                <a:schemeClr val="tx1"/>
              </a:buClr>
              <a:buSzPct val="80000"/>
              <a:buFont typeface="Symbol" charset="2"/>
              <a:buChar char="-"/>
            </a:pPr>
            <a:endParaRPr lang="en-US" altLang="en-US" dirty="0"/>
          </a:p>
          <a:p>
            <a:pPr marL="839788" lvl="1" indent="-4953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7861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2CCC02-51C8-CB48-92C4-C615ED958C9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WebWalker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 = 5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5410200" y="3733800"/>
            <a:ext cx="457200" cy="457200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23" name="Rectangle 6"/>
          <p:cNvSpPr>
            <a:spLocks noChangeArrowheads="1"/>
          </p:cNvSpPr>
          <p:nvPr/>
        </p:nvSpPr>
        <p:spPr bwMode="auto">
          <a:xfrm>
            <a:off x="7696200" y="4953000"/>
            <a:ext cx="457200" cy="457200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24" name="Rectangle 7"/>
          <p:cNvSpPr>
            <a:spLocks noChangeArrowheads="1"/>
          </p:cNvSpPr>
          <p:nvPr/>
        </p:nvSpPr>
        <p:spPr bwMode="auto">
          <a:xfrm>
            <a:off x="3733800" y="2895600"/>
            <a:ext cx="457200" cy="457200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25" name="Rectangle 8"/>
          <p:cNvSpPr>
            <a:spLocks noChangeArrowheads="1"/>
          </p:cNvSpPr>
          <p:nvPr/>
        </p:nvSpPr>
        <p:spPr bwMode="auto">
          <a:xfrm>
            <a:off x="4267200" y="5029200"/>
            <a:ext cx="457200" cy="457200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V="1">
            <a:off x="5867400" y="31242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0"/>
          <p:cNvSpPr>
            <a:spLocks noChangeShapeType="1"/>
          </p:cNvSpPr>
          <p:nvPr/>
        </p:nvSpPr>
        <p:spPr bwMode="auto">
          <a:xfrm flipV="1">
            <a:off x="4572000" y="41910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 flipH="1" flipV="1">
            <a:off x="5791200" y="41910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2"/>
          <p:cNvSpPr>
            <a:spLocks noChangeShapeType="1"/>
          </p:cNvSpPr>
          <p:nvPr/>
        </p:nvSpPr>
        <p:spPr bwMode="auto">
          <a:xfrm flipH="1">
            <a:off x="4724400" y="5257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 flipV="1">
            <a:off x="3962400" y="33528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 flipV="1">
            <a:off x="4191000" y="32004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V="1">
            <a:off x="4191000" y="29718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Line 18"/>
          <p:cNvSpPr>
            <a:spLocks noChangeShapeType="1"/>
          </p:cNvSpPr>
          <p:nvPr/>
        </p:nvSpPr>
        <p:spPr bwMode="auto">
          <a:xfrm>
            <a:off x="7467600" y="3276600"/>
            <a:ext cx="457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Freeform 21"/>
          <p:cNvSpPr>
            <a:spLocks/>
          </p:cNvSpPr>
          <p:nvPr/>
        </p:nvSpPr>
        <p:spPr bwMode="auto">
          <a:xfrm>
            <a:off x="4724400" y="3276600"/>
            <a:ext cx="2667000" cy="1828800"/>
          </a:xfrm>
          <a:custGeom>
            <a:avLst/>
            <a:gdLst>
              <a:gd name="T0" fmla="*/ 2147483646 w 1680"/>
              <a:gd name="T1" fmla="*/ 0 h 1152"/>
              <a:gd name="T2" fmla="*/ 2147483646 w 1680"/>
              <a:gd name="T3" fmla="*/ 2147483646 h 1152"/>
              <a:gd name="T4" fmla="*/ 0 w 1680"/>
              <a:gd name="T5" fmla="*/ 2147483646 h 1152"/>
              <a:gd name="T6" fmla="*/ 0 60000 65536"/>
              <a:gd name="T7" fmla="*/ 0 60000 65536"/>
              <a:gd name="T8" fmla="*/ 0 60000 65536"/>
              <a:gd name="T9" fmla="*/ 0 w 1680"/>
              <a:gd name="T10" fmla="*/ 0 h 1152"/>
              <a:gd name="T11" fmla="*/ 1680 w 168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152">
                <a:moveTo>
                  <a:pt x="1680" y="0"/>
                </a:moveTo>
                <a:cubicBezTo>
                  <a:pt x="1484" y="288"/>
                  <a:pt x="1288" y="576"/>
                  <a:pt x="1008" y="768"/>
                </a:cubicBezTo>
                <a:cubicBezTo>
                  <a:pt x="728" y="960"/>
                  <a:pt x="168" y="1088"/>
                  <a:pt x="0" y="1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66" name="Rectangle 22"/>
          <p:cNvSpPr>
            <a:spLocks noChangeArrowheads="1"/>
          </p:cNvSpPr>
          <p:nvPr/>
        </p:nvSpPr>
        <p:spPr bwMode="auto">
          <a:xfrm>
            <a:off x="5410200" y="3733800"/>
            <a:ext cx="457200" cy="457200"/>
          </a:xfrm>
          <a:prstGeom prst="rect">
            <a:avLst/>
          </a:prstGeom>
          <a:solidFill>
            <a:srgbClr val="FF0000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4167" name="Rectangle 23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solidFill>
            <a:srgbClr val="FF0000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4168" name="Rectangle 24"/>
          <p:cNvSpPr>
            <a:spLocks noChangeArrowheads="1"/>
          </p:cNvSpPr>
          <p:nvPr/>
        </p:nvSpPr>
        <p:spPr bwMode="auto">
          <a:xfrm>
            <a:off x="7696200" y="4953000"/>
            <a:ext cx="457200" cy="457200"/>
          </a:xfrm>
          <a:prstGeom prst="rect">
            <a:avLst/>
          </a:prstGeom>
          <a:solidFill>
            <a:srgbClr val="FF0000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4169" name="Rectangle 25"/>
          <p:cNvSpPr>
            <a:spLocks noChangeArrowheads="1"/>
          </p:cNvSpPr>
          <p:nvPr/>
        </p:nvSpPr>
        <p:spPr bwMode="auto">
          <a:xfrm>
            <a:off x="4267200" y="5029200"/>
            <a:ext cx="457200" cy="457200"/>
          </a:xfrm>
          <a:prstGeom prst="rect">
            <a:avLst/>
          </a:prstGeom>
          <a:solidFill>
            <a:srgbClr val="FF0000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4170" name="Rectangle 26"/>
          <p:cNvSpPr>
            <a:spLocks noChangeArrowheads="1"/>
          </p:cNvSpPr>
          <p:nvPr/>
        </p:nvSpPr>
        <p:spPr bwMode="auto">
          <a:xfrm>
            <a:off x="3733800" y="2895600"/>
            <a:ext cx="457200" cy="457200"/>
          </a:xfrm>
          <a:prstGeom prst="rect">
            <a:avLst/>
          </a:prstGeom>
          <a:solidFill>
            <a:srgbClr val="FF0000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4171" name="Line 27"/>
          <p:cNvSpPr>
            <a:spLocks noChangeShapeType="1"/>
          </p:cNvSpPr>
          <p:nvPr/>
        </p:nvSpPr>
        <p:spPr bwMode="auto">
          <a:xfrm flipH="1" flipV="1">
            <a:off x="3962400" y="3352800"/>
            <a:ext cx="381000" cy="1676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80" name="Line 36"/>
          <p:cNvSpPr>
            <a:spLocks noChangeShapeType="1"/>
          </p:cNvSpPr>
          <p:nvPr/>
        </p:nvSpPr>
        <p:spPr bwMode="auto">
          <a:xfrm flipV="1">
            <a:off x="4572000" y="4191000"/>
            <a:ext cx="838200" cy="8382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724400" y="4191000"/>
            <a:ext cx="2971800" cy="1066800"/>
            <a:chOff x="2016" y="2640"/>
            <a:chExt cx="1872" cy="672"/>
          </a:xfrm>
        </p:grpSpPr>
        <p:sp>
          <p:nvSpPr>
            <p:cNvPr id="60455" name="Line 37"/>
            <p:cNvSpPr>
              <a:spLocks noChangeShapeType="1"/>
            </p:cNvSpPr>
            <p:nvPr/>
          </p:nvSpPr>
          <p:spPr bwMode="auto">
            <a:xfrm flipH="1" flipV="1">
              <a:off x="2688" y="2640"/>
              <a:ext cx="1200" cy="528"/>
            </a:xfrm>
            <a:prstGeom prst="line">
              <a:avLst/>
            </a:prstGeom>
            <a:noFill/>
            <a:ln w="635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6" name="Line 38"/>
            <p:cNvSpPr>
              <a:spLocks noChangeShapeType="1"/>
            </p:cNvSpPr>
            <p:nvPr/>
          </p:nvSpPr>
          <p:spPr bwMode="auto">
            <a:xfrm flipH="1">
              <a:off x="2016" y="3312"/>
              <a:ext cx="1872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4191000" y="3124200"/>
            <a:ext cx="2971800" cy="762000"/>
            <a:chOff x="1680" y="1968"/>
            <a:chExt cx="1872" cy="480"/>
          </a:xfrm>
        </p:grpSpPr>
        <p:sp>
          <p:nvSpPr>
            <p:cNvPr id="60453" name="Line 35"/>
            <p:cNvSpPr>
              <a:spLocks noChangeShapeType="1"/>
            </p:cNvSpPr>
            <p:nvPr/>
          </p:nvSpPr>
          <p:spPr bwMode="auto">
            <a:xfrm flipV="1">
              <a:off x="2736" y="1968"/>
              <a:ext cx="816" cy="48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4" name="Line 40"/>
            <p:cNvSpPr>
              <a:spLocks noChangeShapeType="1"/>
            </p:cNvSpPr>
            <p:nvPr/>
          </p:nvSpPr>
          <p:spPr bwMode="auto">
            <a:xfrm flipH="1" flipV="1">
              <a:off x="1680" y="2016"/>
              <a:ext cx="768" cy="43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85" name="Line 41"/>
          <p:cNvSpPr>
            <a:spLocks noChangeShapeType="1"/>
          </p:cNvSpPr>
          <p:nvPr/>
        </p:nvSpPr>
        <p:spPr bwMode="auto">
          <a:xfrm flipV="1">
            <a:off x="4191000" y="2971800"/>
            <a:ext cx="2971800" cy="762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724400" y="3276600"/>
            <a:ext cx="3200400" cy="1828800"/>
            <a:chOff x="2016" y="2064"/>
            <a:chExt cx="2016" cy="1152"/>
          </a:xfrm>
        </p:grpSpPr>
        <p:sp>
          <p:nvSpPr>
            <p:cNvPr id="60451" name="Line 42"/>
            <p:cNvSpPr>
              <a:spLocks noChangeShapeType="1"/>
            </p:cNvSpPr>
            <p:nvPr/>
          </p:nvSpPr>
          <p:spPr bwMode="auto">
            <a:xfrm>
              <a:off x="3744" y="2064"/>
              <a:ext cx="288" cy="1056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2" name="Freeform 43"/>
            <p:cNvSpPr>
              <a:spLocks/>
            </p:cNvSpPr>
            <p:nvPr/>
          </p:nvSpPr>
          <p:spPr bwMode="auto">
            <a:xfrm>
              <a:off x="2016" y="2064"/>
              <a:ext cx="1680" cy="1152"/>
            </a:xfrm>
            <a:custGeom>
              <a:avLst/>
              <a:gdLst>
                <a:gd name="T0" fmla="*/ 1680 w 1680"/>
                <a:gd name="T1" fmla="*/ 0 h 1152"/>
                <a:gd name="T2" fmla="*/ 1008 w 1680"/>
                <a:gd name="T3" fmla="*/ 768 h 1152"/>
                <a:gd name="T4" fmla="*/ 0 w 1680"/>
                <a:gd name="T5" fmla="*/ 1152 h 1152"/>
                <a:gd name="T6" fmla="*/ 0 60000 65536"/>
                <a:gd name="T7" fmla="*/ 0 60000 65536"/>
                <a:gd name="T8" fmla="*/ 0 60000 65536"/>
                <a:gd name="T9" fmla="*/ 0 w 1680"/>
                <a:gd name="T10" fmla="*/ 0 h 1152"/>
                <a:gd name="T11" fmla="*/ 1680 w 1680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1152">
                  <a:moveTo>
                    <a:pt x="1680" y="0"/>
                  </a:moveTo>
                  <a:cubicBezTo>
                    <a:pt x="1484" y="288"/>
                    <a:pt x="1288" y="576"/>
                    <a:pt x="1008" y="768"/>
                  </a:cubicBezTo>
                  <a:cubicBezTo>
                    <a:pt x="728" y="960"/>
                    <a:pt x="168" y="1088"/>
                    <a:pt x="0" y="1152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7239000" y="28956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772400" y="50292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4343400" y="51054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810000" y="29718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134199" name="Rectangle 55"/>
          <p:cNvSpPr>
            <a:spLocks noChangeArrowheads="1"/>
          </p:cNvSpPr>
          <p:nvPr/>
        </p:nvSpPr>
        <p:spPr bwMode="auto">
          <a:xfrm>
            <a:off x="54102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9230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6" grpId="0" animBg="1" autoUpdateAnimBg="0"/>
      <p:bldP spid="134167" grpId="0" animBg="1" autoUpdateAnimBg="0"/>
      <p:bldP spid="134168" grpId="0" animBg="1" autoUpdateAnimBg="0"/>
      <p:bldP spid="134169" grpId="0" animBg="1" autoUpdateAnimBg="0"/>
      <p:bldP spid="134170" grpId="0" animBg="1" autoUpdateAnimBg="0"/>
      <p:bldP spid="134171" grpId="0" animBg="1"/>
      <p:bldP spid="134180" grpId="0" animBg="1"/>
      <p:bldP spid="134185" grpId="0" animBg="1"/>
      <p:bldP spid="134195" grpId="0" autoUpdateAnimBg="0"/>
      <p:bldP spid="134196" grpId="0" autoUpdateAnimBg="0"/>
      <p:bldP spid="134197" grpId="0" autoUpdateAnimBg="0"/>
      <p:bldP spid="134198" grpId="0" autoUpdateAnimBg="0"/>
      <p:bldP spid="13419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3BBE61-8AED-4945-8EBE-54864F99596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WebWalker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ignore “new incoming” edges?</a:t>
            </a:r>
          </a:p>
          <a:p>
            <a:pPr lvl="1" eaLnBrk="1" hangingPunct="1"/>
            <a:r>
              <a:rPr lang="en-US" altLang="en-US"/>
              <a:t>Make the graph regular.</a:t>
            </a:r>
            <a:br>
              <a:rPr lang="en-US" altLang="en-US"/>
            </a:br>
            <a:r>
              <a:rPr lang="en-US" altLang="en-US"/>
              <a:t>“Discovered parts” of the graph do not change</a:t>
            </a:r>
          </a:p>
          <a:p>
            <a:pPr lvl="1" eaLnBrk="1" hangingPunct="1"/>
            <a:r>
              <a:rPr lang="en-US" altLang="en-US"/>
              <a:t>“Uniformity theorem” still holds</a:t>
            </a:r>
          </a:p>
          <a:p>
            <a:pPr eaLnBrk="1" hangingPunct="1"/>
            <a:r>
              <a:rPr lang="en-US" altLang="en-US"/>
              <a:t>Can we arrive at “all reachable” pages?</a:t>
            </a:r>
          </a:p>
          <a:p>
            <a:pPr lvl="1" eaLnBrk="1" hangingPunct="1"/>
            <a:r>
              <a:rPr lang="en-US" altLang="en-US"/>
              <a:t>We ignore only the edges to “visited nodes”</a:t>
            </a:r>
          </a:p>
          <a:p>
            <a:pPr eaLnBrk="1" hangingPunct="1"/>
            <a:r>
              <a:rPr lang="en-US" altLang="en-US"/>
              <a:t>Can we use the same </a:t>
            </a:r>
            <a:r>
              <a:rPr lang="en-US" altLang="en-US" sz="3200"/>
              <a:t>𝜺</a:t>
            </a:r>
            <a:r>
              <a:rPr lang="en-US" altLang="en-US">
                <a:sym typeface="Symbol" charset="2"/>
              </a:rPr>
              <a:t>?</a:t>
            </a:r>
          </a:p>
          <a:p>
            <a:pPr lvl="1" eaLnBrk="1" hangingPunct="1"/>
            <a:r>
              <a:rPr lang="en-US" altLang="en-US">
                <a:sym typeface="Symbol" charset="2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42396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B8CEEC-4EC4-714E-9E27-BA429C65B15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WebWalker results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Size of Web in 1998</a:t>
            </a:r>
          </a:p>
          <a:p>
            <a:pPr lvl="1"/>
            <a:r>
              <a:rPr lang="en-US" altLang="en-US" dirty="0"/>
              <a:t>Altavista: |B| = 250M</a:t>
            </a:r>
          </a:p>
          <a:p>
            <a:pPr lvl="1"/>
            <a:r>
              <a:rPr lang="en-US" altLang="en-US" dirty="0"/>
              <a:t>|B</a:t>
            </a:r>
            <a:r>
              <a:rPr lang="en-US" altLang="en-US" dirty="0">
                <a:sym typeface="Symbol" charset="2"/>
              </a:rPr>
              <a:t>⋂S|/|S| = 35%</a:t>
            </a:r>
          </a:p>
          <a:p>
            <a:pPr lvl="1"/>
            <a:r>
              <a:rPr lang="en-US" altLang="en-US" dirty="0">
                <a:sym typeface="Symbol" charset="2"/>
              </a:rPr>
              <a:t>|T| = 720M</a:t>
            </a:r>
          </a:p>
          <a:p>
            <a:pPr lvl="1"/>
            <a:endParaRPr lang="en-US" altLang="en-US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30240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C8E114-D096-1F45-8845-E7CCBD1ABF0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WebWalker results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Random samples from </a:t>
            </a:r>
            <a:r>
              <a:rPr lang="en-US" altLang="en-US" dirty="0" err="1"/>
              <a:t>WebWalker</a:t>
            </a:r>
            <a:r>
              <a:rPr lang="en-US" altLang="en-US" dirty="0"/>
              <a:t> can be used to estimate other Web statistics</a:t>
            </a:r>
          </a:p>
          <a:p>
            <a:pPr lvl="1"/>
            <a:r>
              <a:rPr lang="en-US" altLang="en-US" dirty="0" err="1">
                <a:sym typeface="Symbol" charset="2"/>
              </a:rPr>
              <a:t>Avg</a:t>
            </a:r>
            <a:r>
              <a:rPr lang="en-US" altLang="en-US" dirty="0">
                <a:sym typeface="Symbol" charset="2"/>
              </a:rPr>
              <a:t> page size: 12K</a:t>
            </a:r>
          </a:p>
          <a:p>
            <a:pPr lvl="1"/>
            <a:r>
              <a:rPr lang="en-US" altLang="en-US" dirty="0" err="1">
                <a:sym typeface="Symbol" charset="2"/>
              </a:rPr>
              <a:t>Avg</a:t>
            </a:r>
            <a:r>
              <a:rPr lang="en-US" altLang="en-US" dirty="0">
                <a:sym typeface="Symbol" charset="2"/>
              </a:rPr>
              <a:t> # of out-links: 10 </a:t>
            </a:r>
          </a:p>
          <a:p>
            <a:pPr lvl="1"/>
            <a:r>
              <a:rPr lang="en-US" altLang="en-US" dirty="0"/>
              <a:t>Pages by domain: .com: 49%, .</a:t>
            </a:r>
            <a:r>
              <a:rPr lang="en-US" altLang="en-US" dirty="0" err="1"/>
              <a:t>edu</a:t>
            </a:r>
            <a:r>
              <a:rPr lang="en-US" altLang="en-US" dirty="0"/>
              <a:t>: 8%, .org: 7%, </a:t>
            </a:r>
            <a:r>
              <a:rPr lang="en-US" altLang="en-US" dirty="0" err="1"/>
              <a:t>.net</a:t>
            </a:r>
            <a:r>
              <a:rPr lang="en-US" altLang="en-US" dirty="0"/>
              <a:t>: 6%, …</a:t>
            </a:r>
          </a:p>
          <a:p>
            <a:r>
              <a:rPr lang="en-US" altLang="en-US" dirty="0">
                <a:sym typeface="Symbol" charset="2"/>
              </a:rPr>
              <a:t>Web of today</a:t>
            </a:r>
          </a:p>
          <a:p>
            <a:pPr lvl="1"/>
            <a:r>
              <a:rPr lang="en-US" altLang="en-US" dirty="0">
                <a:sym typeface="Symbol" charset="2"/>
              </a:rPr>
              <a:t># of Web sites: ~ 1.6 billion</a:t>
            </a:r>
          </a:p>
          <a:p>
            <a:pPr lvl="2"/>
            <a:r>
              <a:rPr lang="en-US" altLang="en-US" dirty="0">
                <a:sym typeface="Symbol" charset="2"/>
              </a:rPr>
              <a:t>Less then 10% resides in the US</a:t>
            </a:r>
          </a:p>
          <a:p>
            <a:pPr lvl="1"/>
            <a:r>
              <a:rPr lang="en-US" altLang="en-US" dirty="0" err="1">
                <a:sym typeface="Symbol" charset="2"/>
              </a:rPr>
              <a:t>Avg</a:t>
            </a:r>
            <a:r>
              <a:rPr lang="en-US" altLang="en-US" dirty="0">
                <a:sym typeface="Symbol" charset="2"/>
              </a:rPr>
              <a:t> page size: 1MB text (HTML, CSS, JavaScript) + 1MB image</a:t>
            </a:r>
          </a:p>
          <a:p>
            <a:pPr lvl="1"/>
            <a:r>
              <a:rPr lang="en-US" altLang="en-US" dirty="0" err="1">
                <a:sym typeface="Symbol" charset="2"/>
              </a:rPr>
              <a:t>Avg</a:t>
            </a:r>
            <a:r>
              <a:rPr lang="en-US" altLang="en-US" dirty="0">
                <a:sym typeface="Symbol" charset="2"/>
              </a:rPr>
              <a:t> # of out-links: ~ 100</a:t>
            </a:r>
          </a:p>
        </p:txBody>
      </p:sp>
    </p:spTree>
    <p:extLst>
      <p:ext uri="{BB962C8B-B14F-4D97-AF65-F5344CB8AC3E}">
        <p14:creationId xmlns:p14="http://schemas.microsoft.com/office/powerpoint/2010/main" val="1013895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Other Web Pages?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Pages that are</a:t>
            </a:r>
          </a:p>
          <a:p>
            <a:pPr lvl="1"/>
            <a:r>
              <a:rPr lang="en-US" altLang="en-US"/>
              <a:t>Available within corporate Intranet</a:t>
            </a:r>
          </a:p>
          <a:p>
            <a:pPr lvl="1"/>
            <a:r>
              <a:rPr lang="en-US" altLang="en-US"/>
              <a:t>Protected by authentication</a:t>
            </a:r>
          </a:p>
          <a:p>
            <a:pPr lvl="1"/>
            <a:r>
              <a:rPr lang="en-US" altLang="en-US"/>
              <a:t>Not reachable through following links</a:t>
            </a:r>
          </a:p>
          <a:p>
            <a:pPr lvl="2"/>
            <a:r>
              <a:rPr lang="en-US" altLang="en-US"/>
              <a:t>E.g., pages within e-commerce sites</a:t>
            </a:r>
          </a:p>
          <a:p>
            <a:pPr eaLnBrk="1" hangingPunct="1"/>
            <a:r>
              <a:rPr lang="en-US" altLang="en-US"/>
              <a:t>Deep Web vs Hidden Web</a:t>
            </a:r>
          </a:p>
          <a:p>
            <a:pPr lvl="1" eaLnBrk="1" hangingPunct="1"/>
            <a:r>
              <a:rPr lang="en-US" altLang="en-US"/>
              <a:t>Information reachable through search interface</a:t>
            </a:r>
          </a:p>
          <a:p>
            <a:pPr lvl="1" eaLnBrk="1" hangingPunct="1"/>
            <a:r>
              <a:rPr lang="en-US" altLang="en-US"/>
              <a:t>What if a page is reachable both through links and search interface?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86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96452D-87C7-BB4F-8802-33637B2836D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References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[LG99] Steve Lawrence, C. Lee Giles: Accessibility of Information on the Web. Nature, 400(6740): 107-109, 1999</a:t>
            </a:r>
          </a:p>
          <a:p>
            <a:r>
              <a:rPr lang="en-US" altLang="en-US" dirty="0"/>
              <a:t>[BBCF00] </a:t>
            </a:r>
            <a:r>
              <a:rPr lang="en-US" altLang="en-US" dirty="0" err="1"/>
              <a:t>Ziv</a:t>
            </a:r>
            <a:r>
              <a:rPr lang="en-US" altLang="en-US" dirty="0"/>
              <a:t> Bar-</a:t>
            </a:r>
            <a:r>
              <a:rPr lang="en-US" altLang="en-US" dirty="0" err="1"/>
              <a:t>Yossef</a:t>
            </a:r>
            <a:r>
              <a:rPr lang="en-US" altLang="en-US" dirty="0"/>
              <a:t> et al.: Approximating Aggregate Queries about Web Pages via Random Walks. VLDB 2000</a:t>
            </a:r>
          </a:p>
        </p:txBody>
      </p:sp>
    </p:spTree>
    <p:extLst>
      <p:ext uri="{BB962C8B-B14F-4D97-AF65-F5344CB8AC3E}">
        <p14:creationId xmlns:p14="http://schemas.microsoft.com/office/powerpoint/2010/main" val="71804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4D711A-9B9B-8344-95A9-D95D8B844BF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Web Characteristics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Size of the Web</a:t>
            </a:r>
          </a:p>
          <a:p>
            <a:pPr eaLnBrk="1" hangingPunct="1"/>
            <a:r>
              <a:rPr lang="en-US" altLang="en-US" dirty="0"/>
              <a:t>Link structure of the Web</a:t>
            </a:r>
          </a:p>
        </p:txBody>
      </p:sp>
    </p:spTree>
    <p:extLst>
      <p:ext uri="{BB962C8B-B14F-4D97-AF65-F5344CB8AC3E}">
        <p14:creationId xmlns:p14="http://schemas.microsoft.com/office/powerpoint/2010/main" val="3590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C9F91-F9B7-D446-BFBE-F0ED377F1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the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987F-586F-DA46-91CF-D3BB5DB8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What does the “size” of the Web mean? </a:t>
            </a:r>
          </a:p>
          <a:p>
            <a:pPr lvl="1"/>
            <a:r>
              <a:rPr lang="en-US" dirty="0"/>
              <a:t>Every scientific endeavor starts with defining a quantifiable measure</a:t>
            </a:r>
          </a:p>
          <a:p>
            <a:pPr lvl="1"/>
            <a:r>
              <a:rPr lang="en-US" dirty="0"/>
              <a:t>How can we define the size of the Web?</a:t>
            </a:r>
          </a:p>
          <a:p>
            <a:r>
              <a:rPr lang="en-US" dirty="0"/>
              <a:t>Possibilities</a:t>
            </a:r>
          </a:p>
          <a:p>
            <a:pPr lvl="1"/>
            <a:r>
              <a:rPr lang="en-US" dirty="0"/>
              <a:t>How many bytes of data?</a:t>
            </a:r>
          </a:p>
          <a:p>
            <a:pPr lvl="1"/>
            <a:r>
              <a:rPr lang="en-US" dirty="0"/>
              <a:t>How many sites?</a:t>
            </a:r>
          </a:p>
          <a:p>
            <a:pPr lvl="1"/>
            <a:r>
              <a:rPr lang="en-US" dirty="0"/>
              <a:t>How many Web pages?</a:t>
            </a:r>
          </a:p>
          <a:p>
            <a:pPr lvl="1"/>
            <a:r>
              <a:rPr lang="mr-I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Web sites?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Polling every IP</a:t>
            </a:r>
          </a:p>
          <a:p>
            <a:r>
              <a:rPr lang="en-US" altLang="en-US" dirty="0"/>
              <a:t>2^32 = 4B sites, 10 sec/IP, 1000 simultaneous connection:</a:t>
            </a:r>
          </a:p>
          <a:p>
            <a:pPr lvl="1"/>
            <a:r>
              <a:rPr lang="en-US" altLang="en-US" dirty="0"/>
              <a:t>2^32*10/(1000*24*60*60) = 460 days</a:t>
            </a:r>
          </a:p>
        </p:txBody>
      </p:sp>
    </p:spTree>
    <p:extLst>
      <p:ext uri="{BB962C8B-B14F-4D97-AF65-F5344CB8AC3E}">
        <p14:creationId xmlns:p14="http://schemas.microsoft.com/office/powerpoint/2010/main" val="40232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256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B9FCD7-00F6-244A-8ABD-615460D3E47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Web Sites?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Sampling based</a:t>
            </a:r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2362200" y="2438400"/>
            <a:ext cx="4724400" cy="3733800"/>
            <a:chOff x="528" y="1536"/>
            <a:chExt cx="2976" cy="2352"/>
          </a:xfrm>
        </p:grpSpPr>
        <p:grpSp>
          <p:nvGrpSpPr>
            <p:cNvPr id="25607" name="Group 96"/>
            <p:cNvGrpSpPr>
              <a:grpSpLocks/>
            </p:cNvGrpSpPr>
            <p:nvPr/>
          </p:nvGrpSpPr>
          <p:grpSpPr bwMode="auto">
            <a:xfrm>
              <a:off x="528" y="1728"/>
              <a:ext cx="2976" cy="2160"/>
              <a:chOff x="1536" y="1440"/>
              <a:chExt cx="3888" cy="2784"/>
            </a:xfrm>
          </p:grpSpPr>
          <p:sp>
            <p:nvSpPr>
              <p:cNvPr id="25611" name="Oval 4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3888" cy="278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charset="0"/>
                </a:endParaRPr>
              </a:p>
            </p:txBody>
          </p:sp>
          <p:grpSp>
            <p:nvGrpSpPr>
              <p:cNvPr id="25612" name="Group 5"/>
              <p:cNvGrpSpPr>
                <a:grpSpLocks/>
              </p:cNvGrpSpPr>
              <p:nvPr/>
            </p:nvGrpSpPr>
            <p:grpSpPr bwMode="auto">
              <a:xfrm>
                <a:off x="1803" y="1488"/>
                <a:ext cx="3381" cy="2544"/>
                <a:chOff x="-960" y="1440"/>
                <a:chExt cx="2880" cy="2544"/>
              </a:xfrm>
            </p:grpSpPr>
            <p:sp>
              <p:nvSpPr>
                <p:cNvPr id="25664" name="Rectangle 6"/>
                <p:cNvSpPr>
                  <a:spLocks noChangeArrowheads="1"/>
                </p:cNvSpPr>
                <p:nvPr/>
              </p:nvSpPr>
              <p:spPr bwMode="auto">
                <a:xfrm>
                  <a:off x="-912" y="211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65" name="Rectangle 7"/>
                <p:cNvSpPr>
                  <a:spLocks noChangeArrowheads="1"/>
                </p:cNvSpPr>
                <p:nvPr/>
              </p:nvSpPr>
              <p:spPr bwMode="auto">
                <a:xfrm>
                  <a:off x="-960" y="264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66" name="Rectangle 8"/>
                <p:cNvSpPr>
                  <a:spLocks noChangeArrowheads="1"/>
                </p:cNvSpPr>
                <p:nvPr/>
              </p:nvSpPr>
              <p:spPr bwMode="auto">
                <a:xfrm>
                  <a:off x="-192" y="163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67" name="Rectangle 9"/>
                <p:cNvSpPr>
                  <a:spLocks noChangeArrowheads="1"/>
                </p:cNvSpPr>
                <p:nvPr/>
              </p:nvSpPr>
              <p:spPr bwMode="auto">
                <a:xfrm>
                  <a:off x="192" y="144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68" name="Rectangle 10"/>
                <p:cNvSpPr>
                  <a:spLocks noChangeArrowheads="1"/>
                </p:cNvSpPr>
                <p:nvPr/>
              </p:nvSpPr>
              <p:spPr bwMode="auto">
                <a:xfrm>
                  <a:off x="-432" y="201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69" name="Rectangle 11"/>
                <p:cNvSpPr>
                  <a:spLocks noChangeArrowheads="1"/>
                </p:cNvSpPr>
                <p:nvPr/>
              </p:nvSpPr>
              <p:spPr bwMode="auto">
                <a:xfrm>
                  <a:off x="-768" y="336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7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52" y="168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71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235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72" name="Rectangle 14"/>
                <p:cNvSpPr>
                  <a:spLocks noChangeArrowheads="1"/>
                </p:cNvSpPr>
                <p:nvPr/>
              </p:nvSpPr>
              <p:spPr bwMode="auto">
                <a:xfrm>
                  <a:off x="672" y="163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73" name="Rectangle 15"/>
                <p:cNvSpPr>
                  <a:spLocks noChangeArrowheads="1"/>
                </p:cNvSpPr>
                <p:nvPr/>
              </p:nvSpPr>
              <p:spPr bwMode="auto">
                <a:xfrm>
                  <a:off x="384" y="211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7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44" y="211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75" name="Rectangle 17"/>
                <p:cNvSpPr>
                  <a:spLocks noChangeArrowheads="1"/>
                </p:cNvSpPr>
                <p:nvPr/>
              </p:nvSpPr>
              <p:spPr bwMode="auto">
                <a:xfrm>
                  <a:off x="-144" y="240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76" name="Rectangle 18"/>
                <p:cNvSpPr>
                  <a:spLocks noChangeArrowheads="1"/>
                </p:cNvSpPr>
                <p:nvPr/>
              </p:nvSpPr>
              <p:spPr bwMode="auto">
                <a:xfrm>
                  <a:off x="-144" y="369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77" name="Rectangle 19"/>
                <p:cNvSpPr>
                  <a:spLocks noChangeArrowheads="1"/>
                </p:cNvSpPr>
                <p:nvPr/>
              </p:nvSpPr>
              <p:spPr bwMode="auto">
                <a:xfrm>
                  <a:off x="-432" y="312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78" name="Rectangle 20"/>
                <p:cNvSpPr>
                  <a:spLocks noChangeArrowheads="1"/>
                </p:cNvSpPr>
                <p:nvPr/>
              </p:nvSpPr>
              <p:spPr bwMode="auto">
                <a:xfrm>
                  <a:off x="912" y="216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79" name="Rectangle 21"/>
                <p:cNvSpPr>
                  <a:spLocks noChangeArrowheads="1"/>
                </p:cNvSpPr>
                <p:nvPr/>
              </p:nvSpPr>
              <p:spPr bwMode="auto">
                <a:xfrm>
                  <a:off x="96" y="211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80" name="Rectangle 22"/>
                <p:cNvSpPr>
                  <a:spLocks noChangeArrowheads="1"/>
                </p:cNvSpPr>
                <p:nvPr/>
              </p:nvSpPr>
              <p:spPr bwMode="auto">
                <a:xfrm>
                  <a:off x="-528" y="254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81" name="Rectangle 23"/>
                <p:cNvSpPr>
                  <a:spLocks noChangeArrowheads="1"/>
                </p:cNvSpPr>
                <p:nvPr/>
              </p:nvSpPr>
              <p:spPr bwMode="auto">
                <a:xfrm>
                  <a:off x="288" y="393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82" name="Rectangle 24"/>
                <p:cNvSpPr>
                  <a:spLocks noChangeArrowheads="1"/>
                </p:cNvSpPr>
                <p:nvPr/>
              </p:nvSpPr>
              <p:spPr bwMode="auto">
                <a:xfrm>
                  <a:off x="1632" y="225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83" name="Rectangle 25"/>
                <p:cNvSpPr>
                  <a:spLocks noChangeArrowheads="1"/>
                </p:cNvSpPr>
                <p:nvPr/>
              </p:nvSpPr>
              <p:spPr bwMode="auto">
                <a:xfrm>
                  <a:off x="1536" y="297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84" name="Rectangle 26"/>
                <p:cNvSpPr>
                  <a:spLocks noChangeArrowheads="1"/>
                </p:cNvSpPr>
                <p:nvPr/>
              </p:nvSpPr>
              <p:spPr bwMode="auto">
                <a:xfrm>
                  <a:off x="96" y="331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85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2" y="2448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86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" y="254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87" name="Rectangle 29"/>
                <p:cNvSpPr>
                  <a:spLocks noChangeArrowheads="1"/>
                </p:cNvSpPr>
                <p:nvPr/>
              </p:nvSpPr>
              <p:spPr bwMode="auto">
                <a:xfrm>
                  <a:off x="48" y="278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88" name="Rectangle 30"/>
                <p:cNvSpPr>
                  <a:spLocks noChangeArrowheads="1"/>
                </p:cNvSpPr>
                <p:nvPr/>
              </p:nvSpPr>
              <p:spPr bwMode="auto">
                <a:xfrm>
                  <a:off x="1632" y="350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89" name="Rectangle 31"/>
                <p:cNvSpPr>
                  <a:spLocks noChangeArrowheads="1"/>
                </p:cNvSpPr>
                <p:nvPr/>
              </p:nvSpPr>
              <p:spPr bwMode="auto">
                <a:xfrm>
                  <a:off x="432" y="297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90" name="Rectangle 32"/>
                <p:cNvSpPr>
                  <a:spLocks noChangeArrowheads="1"/>
                </p:cNvSpPr>
                <p:nvPr/>
              </p:nvSpPr>
              <p:spPr bwMode="auto">
                <a:xfrm>
                  <a:off x="816" y="3168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91" name="Rectangle 33"/>
                <p:cNvSpPr>
                  <a:spLocks noChangeArrowheads="1"/>
                </p:cNvSpPr>
                <p:nvPr/>
              </p:nvSpPr>
              <p:spPr bwMode="auto">
                <a:xfrm>
                  <a:off x="1632" y="2688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92" name="Rectangle 34"/>
                <p:cNvSpPr>
                  <a:spLocks noChangeArrowheads="1"/>
                </p:cNvSpPr>
                <p:nvPr/>
              </p:nvSpPr>
              <p:spPr bwMode="auto">
                <a:xfrm>
                  <a:off x="384" y="350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93" name="Rectangle 35"/>
                <p:cNvSpPr>
                  <a:spLocks noChangeArrowheads="1"/>
                </p:cNvSpPr>
                <p:nvPr/>
              </p:nvSpPr>
              <p:spPr bwMode="auto">
                <a:xfrm>
                  <a:off x="1008" y="384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94" name="Rectangle 36"/>
                <p:cNvSpPr>
                  <a:spLocks noChangeArrowheads="1"/>
                </p:cNvSpPr>
                <p:nvPr/>
              </p:nvSpPr>
              <p:spPr bwMode="auto">
                <a:xfrm>
                  <a:off x="192" y="182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95" name="Rectangle 37"/>
                <p:cNvSpPr>
                  <a:spLocks noChangeArrowheads="1"/>
                </p:cNvSpPr>
                <p:nvPr/>
              </p:nvSpPr>
              <p:spPr bwMode="auto">
                <a:xfrm>
                  <a:off x="1392" y="326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96" name="Rectangle 38"/>
                <p:cNvSpPr>
                  <a:spLocks noChangeArrowheads="1"/>
                </p:cNvSpPr>
                <p:nvPr/>
              </p:nvSpPr>
              <p:spPr bwMode="auto">
                <a:xfrm>
                  <a:off x="864" y="278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97" name="Rectangle 39"/>
                <p:cNvSpPr>
                  <a:spLocks noChangeArrowheads="1"/>
                </p:cNvSpPr>
                <p:nvPr/>
              </p:nvSpPr>
              <p:spPr bwMode="auto">
                <a:xfrm>
                  <a:off x="1248" y="288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98" name="Rectangle 40"/>
                <p:cNvSpPr>
                  <a:spLocks noChangeArrowheads="1"/>
                </p:cNvSpPr>
                <p:nvPr/>
              </p:nvSpPr>
              <p:spPr bwMode="auto">
                <a:xfrm>
                  <a:off x="1008" y="345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99" name="Rectangle 41"/>
                <p:cNvSpPr>
                  <a:spLocks noChangeArrowheads="1"/>
                </p:cNvSpPr>
                <p:nvPr/>
              </p:nvSpPr>
              <p:spPr bwMode="auto">
                <a:xfrm>
                  <a:off x="912" y="249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700" name="Rectangle 42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701" name="Rectangle 43"/>
                <p:cNvSpPr>
                  <a:spLocks noChangeArrowheads="1"/>
                </p:cNvSpPr>
                <p:nvPr/>
              </p:nvSpPr>
              <p:spPr bwMode="auto">
                <a:xfrm>
                  <a:off x="1392" y="369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25613" name="Oval 44"/>
              <p:cNvSpPr>
                <a:spLocks noChangeArrowheads="1"/>
              </p:cNvSpPr>
              <p:nvPr/>
            </p:nvSpPr>
            <p:spPr bwMode="auto">
              <a:xfrm>
                <a:off x="2208" y="2160"/>
                <a:ext cx="2867" cy="177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charset="0"/>
                </a:endParaRPr>
              </a:p>
            </p:txBody>
          </p:sp>
          <p:grpSp>
            <p:nvGrpSpPr>
              <p:cNvPr id="25614" name="Group 45"/>
              <p:cNvGrpSpPr>
                <a:grpSpLocks/>
              </p:cNvGrpSpPr>
              <p:nvPr/>
            </p:nvGrpSpPr>
            <p:grpSpPr bwMode="auto">
              <a:xfrm>
                <a:off x="2456" y="2208"/>
                <a:ext cx="2536" cy="1872"/>
                <a:chOff x="-864" y="2832"/>
                <a:chExt cx="2160" cy="1872"/>
              </a:xfrm>
            </p:grpSpPr>
            <p:sp>
              <p:nvSpPr>
                <p:cNvPr id="25636" name="Rectangle 46"/>
                <p:cNvSpPr>
                  <a:spLocks noChangeArrowheads="1"/>
                </p:cNvSpPr>
                <p:nvPr/>
              </p:nvSpPr>
              <p:spPr bwMode="auto">
                <a:xfrm>
                  <a:off x="-48" y="283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37" name="Rectangle 47"/>
                <p:cNvSpPr>
                  <a:spLocks noChangeArrowheads="1"/>
                </p:cNvSpPr>
                <p:nvPr/>
              </p:nvSpPr>
              <p:spPr bwMode="auto">
                <a:xfrm>
                  <a:off x="912" y="283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38" name="Rectangle 48"/>
                <p:cNvSpPr>
                  <a:spLocks noChangeArrowheads="1"/>
                </p:cNvSpPr>
                <p:nvPr/>
              </p:nvSpPr>
              <p:spPr bwMode="auto">
                <a:xfrm>
                  <a:off x="-576" y="312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39" name="Rectangle 49"/>
                <p:cNvSpPr>
                  <a:spLocks noChangeArrowheads="1"/>
                </p:cNvSpPr>
                <p:nvPr/>
              </p:nvSpPr>
              <p:spPr bwMode="auto">
                <a:xfrm>
                  <a:off x="-576" y="441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40" name="Rectangle 50"/>
                <p:cNvSpPr>
                  <a:spLocks noChangeArrowheads="1"/>
                </p:cNvSpPr>
                <p:nvPr/>
              </p:nvSpPr>
              <p:spPr bwMode="auto">
                <a:xfrm>
                  <a:off x="-864" y="384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41" name="Rectangle 51"/>
                <p:cNvSpPr>
                  <a:spLocks noChangeArrowheads="1"/>
                </p:cNvSpPr>
                <p:nvPr/>
              </p:nvSpPr>
              <p:spPr bwMode="auto">
                <a:xfrm>
                  <a:off x="480" y="288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42" name="Rectangle 52"/>
                <p:cNvSpPr>
                  <a:spLocks noChangeArrowheads="1"/>
                </p:cNvSpPr>
                <p:nvPr/>
              </p:nvSpPr>
              <p:spPr bwMode="auto">
                <a:xfrm>
                  <a:off x="-336" y="283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43" name="Rectangle 53"/>
                <p:cNvSpPr>
                  <a:spLocks noChangeArrowheads="1"/>
                </p:cNvSpPr>
                <p:nvPr/>
              </p:nvSpPr>
              <p:spPr bwMode="auto">
                <a:xfrm>
                  <a:off x="-768" y="3408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44" name="Rectangle 54"/>
                <p:cNvSpPr>
                  <a:spLocks noChangeArrowheads="1"/>
                </p:cNvSpPr>
                <p:nvPr/>
              </p:nvSpPr>
              <p:spPr bwMode="auto">
                <a:xfrm>
                  <a:off x="1248" y="321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45" name="Rectangle 55"/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46" name="Rectangle 56"/>
                <p:cNvSpPr>
                  <a:spLocks noChangeArrowheads="1"/>
                </p:cNvSpPr>
                <p:nvPr/>
              </p:nvSpPr>
              <p:spPr bwMode="auto">
                <a:xfrm>
                  <a:off x="-336" y="4128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47" name="Rectangle 57"/>
                <p:cNvSpPr>
                  <a:spLocks noChangeArrowheads="1"/>
                </p:cNvSpPr>
                <p:nvPr/>
              </p:nvSpPr>
              <p:spPr bwMode="auto">
                <a:xfrm>
                  <a:off x="960" y="326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48" name="Rectangle 58"/>
                <p:cNvSpPr>
                  <a:spLocks noChangeArrowheads="1"/>
                </p:cNvSpPr>
                <p:nvPr/>
              </p:nvSpPr>
              <p:spPr bwMode="auto">
                <a:xfrm>
                  <a:off x="-48" y="336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49" name="Rectangle 59"/>
                <p:cNvSpPr>
                  <a:spLocks noChangeArrowheads="1"/>
                </p:cNvSpPr>
                <p:nvPr/>
              </p:nvSpPr>
              <p:spPr bwMode="auto">
                <a:xfrm>
                  <a:off x="-384" y="360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50" name="Rectangle 60"/>
                <p:cNvSpPr>
                  <a:spLocks noChangeArrowheads="1"/>
                </p:cNvSpPr>
                <p:nvPr/>
              </p:nvSpPr>
              <p:spPr bwMode="auto">
                <a:xfrm>
                  <a:off x="1200" y="432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51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379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52" name="Rectangle 62"/>
                <p:cNvSpPr>
                  <a:spLocks noChangeArrowheads="1"/>
                </p:cNvSpPr>
                <p:nvPr/>
              </p:nvSpPr>
              <p:spPr bwMode="auto">
                <a:xfrm>
                  <a:off x="384" y="422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53" name="Rectangle 63"/>
                <p:cNvSpPr>
                  <a:spLocks noChangeArrowheads="1"/>
                </p:cNvSpPr>
                <p:nvPr/>
              </p:nvSpPr>
              <p:spPr bwMode="auto">
                <a:xfrm>
                  <a:off x="1200" y="350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54" name="Rectangle 64"/>
                <p:cNvSpPr>
                  <a:spLocks noChangeArrowheads="1"/>
                </p:cNvSpPr>
                <p:nvPr/>
              </p:nvSpPr>
              <p:spPr bwMode="auto">
                <a:xfrm>
                  <a:off x="-48" y="432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55" name="Rectangle 65"/>
                <p:cNvSpPr>
                  <a:spLocks noChangeArrowheads="1"/>
                </p:cNvSpPr>
                <p:nvPr/>
              </p:nvSpPr>
              <p:spPr bwMode="auto">
                <a:xfrm>
                  <a:off x="576" y="465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56" name="Rectangle 66"/>
                <p:cNvSpPr>
                  <a:spLocks noChangeArrowheads="1"/>
                </p:cNvSpPr>
                <p:nvPr/>
              </p:nvSpPr>
              <p:spPr bwMode="auto">
                <a:xfrm>
                  <a:off x="576" y="331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57" name="Rectangle 67"/>
                <p:cNvSpPr>
                  <a:spLocks noChangeArrowheads="1"/>
                </p:cNvSpPr>
                <p:nvPr/>
              </p:nvSpPr>
              <p:spPr bwMode="auto">
                <a:xfrm>
                  <a:off x="960" y="408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58" name="Rectangle 68"/>
                <p:cNvSpPr>
                  <a:spLocks noChangeArrowheads="1"/>
                </p:cNvSpPr>
                <p:nvPr/>
              </p:nvSpPr>
              <p:spPr bwMode="auto">
                <a:xfrm>
                  <a:off x="432" y="360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59" name="Rectangle 69"/>
                <p:cNvSpPr>
                  <a:spLocks noChangeArrowheads="1"/>
                </p:cNvSpPr>
                <p:nvPr/>
              </p:nvSpPr>
              <p:spPr bwMode="auto">
                <a:xfrm>
                  <a:off x="816" y="369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60" name="Rectangle 70"/>
                <p:cNvSpPr>
                  <a:spLocks noChangeArrowheads="1"/>
                </p:cNvSpPr>
                <p:nvPr/>
              </p:nvSpPr>
              <p:spPr bwMode="auto">
                <a:xfrm>
                  <a:off x="480" y="393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61" name="Rectangle 71"/>
                <p:cNvSpPr>
                  <a:spLocks noChangeArrowheads="1"/>
                </p:cNvSpPr>
                <p:nvPr/>
              </p:nvSpPr>
              <p:spPr bwMode="auto">
                <a:xfrm>
                  <a:off x="720" y="4368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62" name="Rectangle 72"/>
                <p:cNvSpPr>
                  <a:spLocks noChangeArrowheads="1"/>
                </p:cNvSpPr>
                <p:nvPr/>
              </p:nvSpPr>
              <p:spPr bwMode="auto">
                <a:xfrm>
                  <a:off x="288" y="456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63" name="Rectangle 73"/>
                <p:cNvSpPr>
                  <a:spLocks noChangeArrowheads="1"/>
                </p:cNvSpPr>
                <p:nvPr/>
              </p:nvSpPr>
              <p:spPr bwMode="auto">
                <a:xfrm>
                  <a:off x="960" y="451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25615" name="Oval 75"/>
              <p:cNvSpPr>
                <a:spLocks noChangeArrowheads="1"/>
              </p:cNvSpPr>
              <p:nvPr/>
            </p:nvSpPr>
            <p:spPr bwMode="auto">
              <a:xfrm>
                <a:off x="3216" y="2736"/>
                <a:ext cx="1160" cy="10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imes New Roman" charset="0"/>
                </a:endParaRPr>
              </a:p>
            </p:txBody>
          </p:sp>
          <p:grpSp>
            <p:nvGrpSpPr>
              <p:cNvPr id="25616" name="Group 76"/>
              <p:cNvGrpSpPr>
                <a:grpSpLocks/>
              </p:cNvGrpSpPr>
              <p:nvPr/>
            </p:nvGrpSpPr>
            <p:grpSpPr bwMode="auto">
              <a:xfrm>
                <a:off x="2914" y="2496"/>
                <a:ext cx="1915" cy="1440"/>
                <a:chOff x="576" y="2544"/>
                <a:chExt cx="1632" cy="1440"/>
              </a:xfrm>
            </p:grpSpPr>
            <p:sp>
              <p:nvSpPr>
                <p:cNvPr id="25617" name="Rectangle 77"/>
                <p:cNvSpPr>
                  <a:spLocks noChangeArrowheads="1"/>
                </p:cNvSpPr>
                <p:nvPr/>
              </p:nvSpPr>
              <p:spPr bwMode="auto">
                <a:xfrm>
                  <a:off x="2064" y="307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18" name="Rectangle 78"/>
                <p:cNvSpPr>
                  <a:spLocks noChangeArrowheads="1"/>
                </p:cNvSpPr>
                <p:nvPr/>
              </p:nvSpPr>
              <p:spPr bwMode="auto">
                <a:xfrm>
                  <a:off x="624" y="3408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19" name="Rectangle 79"/>
                <p:cNvSpPr>
                  <a:spLocks noChangeArrowheads="1"/>
                </p:cNvSpPr>
                <p:nvPr/>
              </p:nvSpPr>
              <p:spPr bwMode="auto">
                <a:xfrm>
                  <a:off x="1920" y="254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20" name="Rectangle 80"/>
                <p:cNvSpPr>
                  <a:spLocks noChangeArrowheads="1"/>
                </p:cNvSpPr>
                <p:nvPr/>
              </p:nvSpPr>
              <p:spPr bwMode="auto">
                <a:xfrm>
                  <a:off x="912" y="264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21" name="Rectangle 81"/>
                <p:cNvSpPr>
                  <a:spLocks noChangeArrowheads="1"/>
                </p:cNvSpPr>
                <p:nvPr/>
              </p:nvSpPr>
              <p:spPr bwMode="auto">
                <a:xfrm>
                  <a:off x="576" y="288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22" name="Rectangle 82"/>
                <p:cNvSpPr>
                  <a:spLocks noChangeArrowheads="1"/>
                </p:cNvSpPr>
                <p:nvPr/>
              </p:nvSpPr>
              <p:spPr bwMode="auto">
                <a:xfrm>
                  <a:off x="2160" y="360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23" name="Rectangle 83"/>
                <p:cNvSpPr>
                  <a:spLocks noChangeArrowheads="1"/>
                </p:cNvSpPr>
                <p:nvPr/>
              </p:nvSpPr>
              <p:spPr bwMode="auto">
                <a:xfrm>
                  <a:off x="960" y="307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24" name="Rectangle 84"/>
                <p:cNvSpPr>
                  <a:spLocks noChangeArrowheads="1"/>
                </p:cNvSpPr>
                <p:nvPr/>
              </p:nvSpPr>
              <p:spPr bwMode="auto">
                <a:xfrm>
                  <a:off x="1344" y="350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25" name="Rectangle 85"/>
                <p:cNvSpPr>
                  <a:spLocks noChangeArrowheads="1"/>
                </p:cNvSpPr>
                <p:nvPr/>
              </p:nvSpPr>
              <p:spPr bwMode="auto">
                <a:xfrm>
                  <a:off x="2160" y="2784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26" name="Rectangle 86"/>
                <p:cNvSpPr>
                  <a:spLocks noChangeArrowheads="1"/>
                </p:cNvSpPr>
                <p:nvPr/>
              </p:nvSpPr>
              <p:spPr bwMode="auto">
                <a:xfrm>
                  <a:off x="912" y="360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27" name="Rectangle 87"/>
                <p:cNvSpPr>
                  <a:spLocks noChangeArrowheads="1"/>
                </p:cNvSpPr>
                <p:nvPr/>
              </p:nvSpPr>
              <p:spPr bwMode="auto">
                <a:xfrm>
                  <a:off x="1536" y="393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28" name="Rectangle 88"/>
                <p:cNvSpPr>
                  <a:spLocks noChangeArrowheads="1"/>
                </p:cNvSpPr>
                <p:nvPr/>
              </p:nvSpPr>
              <p:spPr bwMode="auto">
                <a:xfrm>
                  <a:off x="1536" y="259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29" name="Rectangle 89"/>
                <p:cNvSpPr>
                  <a:spLocks noChangeArrowheads="1"/>
                </p:cNvSpPr>
                <p:nvPr/>
              </p:nvSpPr>
              <p:spPr bwMode="auto">
                <a:xfrm>
                  <a:off x="1920" y="336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30" name="Rectangle 90"/>
                <p:cNvSpPr>
                  <a:spLocks noChangeArrowheads="1"/>
                </p:cNvSpPr>
                <p:nvPr/>
              </p:nvSpPr>
              <p:spPr bwMode="auto">
                <a:xfrm>
                  <a:off x="1392" y="288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31" name="Rectangle 91"/>
                <p:cNvSpPr>
                  <a:spLocks noChangeArrowheads="1"/>
                </p:cNvSpPr>
                <p:nvPr/>
              </p:nvSpPr>
              <p:spPr bwMode="auto">
                <a:xfrm>
                  <a:off x="1776" y="297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32" name="Rectangle 92"/>
                <p:cNvSpPr>
                  <a:spLocks noChangeArrowheads="1"/>
                </p:cNvSpPr>
                <p:nvPr/>
              </p:nvSpPr>
              <p:spPr bwMode="auto">
                <a:xfrm>
                  <a:off x="1440" y="3216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33" name="Rectangle 93"/>
                <p:cNvSpPr>
                  <a:spLocks noChangeArrowheads="1"/>
                </p:cNvSpPr>
                <p:nvPr/>
              </p:nvSpPr>
              <p:spPr bwMode="auto">
                <a:xfrm>
                  <a:off x="1680" y="3648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34" name="Rectangle 94"/>
                <p:cNvSpPr>
                  <a:spLocks noChangeArrowheads="1"/>
                </p:cNvSpPr>
                <p:nvPr/>
              </p:nvSpPr>
              <p:spPr bwMode="auto">
                <a:xfrm>
                  <a:off x="1248" y="3840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5635" name="Rectangle 95"/>
                <p:cNvSpPr>
                  <a:spLocks noChangeArrowheads="1"/>
                </p:cNvSpPr>
                <p:nvPr/>
              </p:nvSpPr>
              <p:spPr bwMode="auto">
                <a:xfrm>
                  <a:off x="1920" y="3792"/>
                  <a:ext cx="48" cy="4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charset="2"/>
                    <a:buChar char="l"/>
                    <a:defRPr sz="3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charset="2"/>
                    <a:buChar char="l"/>
                    <a:defRPr sz="2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charset="2"/>
                    <a:buChar char="l"/>
                    <a:defRPr sz="23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25608" name="Text Box 97"/>
            <p:cNvSpPr txBox="1">
              <a:spLocks noChangeArrowheads="1"/>
            </p:cNvSpPr>
            <p:nvPr/>
          </p:nvSpPr>
          <p:spPr bwMode="auto">
            <a:xfrm>
              <a:off x="2496" y="1536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T: All IPs</a:t>
              </a:r>
            </a:p>
          </p:txBody>
        </p:sp>
        <p:sp>
          <p:nvSpPr>
            <p:cNvPr id="25609" name="Text Box 98"/>
            <p:cNvSpPr txBox="1">
              <a:spLocks noChangeArrowheads="1"/>
            </p:cNvSpPr>
            <p:nvPr/>
          </p:nvSpPr>
          <p:spPr bwMode="auto">
            <a:xfrm>
              <a:off x="1536" y="1968"/>
              <a:ext cx="14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S: Sampled IPs</a:t>
              </a:r>
            </a:p>
          </p:txBody>
        </p:sp>
        <p:sp>
          <p:nvSpPr>
            <p:cNvPr id="25610" name="Text Box 99"/>
            <p:cNvSpPr txBox="1">
              <a:spLocks noChangeArrowheads="1"/>
            </p:cNvSpPr>
            <p:nvPr/>
          </p:nvSpPr>
          <p:spPr bwMode="auto">
            <a:xfrm>
              <a:off x="1632" y="2496"/>
              <a:ext cx="124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V: Valid reply</a:t>
              </a:r>
            </a:p>
          </p:txBody>
        </p:sp>
      </p:grpSp>
      <p:pic>
        <p:nvPicPr>
          <p:cNvPr id="2560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39" y="3762376"/>
            <a:ext cx="200977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0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  <p:bldP spid="116739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4DD01C-7098-E84A-94B8-5B87EA1F01C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Web Sites?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charset="2"/>
              <a:buAutoNum type="arabicPeriod"/>
            </a:pPr>
            <a:r>
              <a:rPr lang="en-US" altLang="en-US"/>
              <a:t>Select </a:t>
            </a:r>
            <a:r>
              <a:rPr lang="en-US" altLang="en-US" i="1">
                <a:latin typeface="Times New Roman" charset="0"/>
              </a:rPr>
              <a:t>|S|</a:t>
            </a:r>
            <a:r>
              <a:rPr lang="en-US" altLang="en-US"/>
              <a:t> random IPs</a:t>
            </a:r>
          </a:p>
          <a:p>
            <a:pPr marL="571500" indent="-571500">
              <a:buFont typeface="Wingdings" charset="2"/>
              <a:buAutoNum type="arabicPeriod"/>
            </a:pPr>
            <a:r>
              <a:rPr lang="en-US" altLang="en-US"/>
              <a:t>Send HTTP requests to port 80 at the selected IPs</a:t>
            </a:r>
          </a:p>
          <a:p>
            <a:pPr marL="571500" indent="-571500">
              <a:buFont typeface="Wingdings" charset="2"/>
              <a:buAutoNum type="arabicPeriod"/>
            </a:pPr>
            <a:r>
              <a:rPr lang="en-US" altLang="en-US"/>
              <a:t>Count valid replies: “HTTP 200 OK” = </a:t>
            </a:r>
            <a:r>
              <a:rPr lang="en-US" altLang="en-US" i="1">
                <a:latin typeface="Times New Roman" charset="0"/>
              </a:rPr>
              <a:t>|V|</a:t>
            </a:r>
          </a:p>
          <a:p>
            <a:pPr marL="571500" indent="-571500">
              <a:buFont typeface="Wingdings" charset="2"/>
              <a:buAutoNum type="arabicPeriod"/>
            </a:pPr>
            <a:r>
              <a:rPr lang="en-US" altLang="en-US" i="1">
                <a:latin typeface="Times New Roman" charset="0"/>
              </a:rPr>
              <a:t>|T| = 2^32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69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5D7356-E932-1541-AB15-B6E17AD0193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Issues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altLang="en-US"/>
              <a:t>Multi-hosted servers</a:t>
            </a:r>
          </a:p>
          <a:p>
            <a:pPr marL="839788" lvl="1" indent="-495300"/>
            <a:r>
              <a:rPr lang="en-US" altLang="en-US">
                <a:hlinkClick r:id="rId3"/>
              </a:rPr>
              <a:t>cnn.com</a:t>
            </a:r>
            <a:r>
              <a:rPr lang="en-US" altLang="en-US"/>
              <a:t>: 207.25.71.5, 207.25.71.20, …</a:t>
            </a:r>
          </a:p>
          <a:p>
            <a:pPr marL="571500" indent="-571500"/>
            <a:r>
              <a:rPr lang="en-US" altLang="en-US"/>
              <a:t>Select the lowest IP address</a:t>
            </a:r>
            <a:br>
              <a:rPr lang="en-US" altLang="en-US"/>
            </a:br>
            <a:r>
              <a:rPr lang="en-US" altLang="en-US"/>
              <a:t>For each sampled IP:</a:t>
            </a:r>
          </a:p>
          <a:p>
            <a:pPr marL="839788" lvl="1" indent="-495300"/>
            <a:r>
              <a:rPr lang="en-US" altLang="en-US"/>
              <a:t>Look up domain name</a:t>
            </a:r>
          </a:p>
          <a:p>
            <a:pPr marL="839788" lvl="1" indent="-495300"/>
            <a:r>
              <a:rPr lang="en-US" altLang="en-US"/>
              <a:t>Resolve the name to IP</a:t>
            </a:r>
          </a:p>
          <a:p>
            <a:pPr marL="839788" lvl="1" indent="-495300"/>
            <a:r>
              <a:rPr lang="en-US" altLang="en-US"/>
              <a:t>Is our sampled IP the lowest?</a:t>
            </a:r>
          </a:p>
        </p:txBody>
      </p:sp>
    </p:spTree>
    <p:extLst>
      <p:ext uri="{BB962C8B-B14F-4D97-AF65-F5344CB8AC3E}">
        <p14:creationId xmlns:p14="http://schemas.microsoft.com/office/powerpoint/2010/main" val="125879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1D4FB6-294B-6641-B154-B8D752C7AD0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Issues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Virtual hosting</a:t>
            </a:r>
          </a:p>
          <a:p>
            <a:pPr lvl="1" eaLnBrk="1" hangingPunct="1"/>
            <a:r>
              <a:rPr lang="en-US" altLang="en-US"/>
              <a:t>Multiple sites on the same IP</a:t>
            </a:r>
          </a:p>
          <a:p>
            <a:pPr lvl="1" eaLnBrk="1" hangingPunct="1"/>
            <a:r>
              <a:rPr lang="en-US" altLang="en-US"/>
              <a:t>Find the average number of hosted sites per IP</a:t>
            </a:r>
          </a:p>
          <a:p>
            <a:pPr lvl="2" eaLnBrk="1" hangingPunct="1"/>
            <a:r>
              <a:rPr lang="en-US" altLang="en-US"/>
              <a:t>7.4M sites on 3.4M IPs by polling all available site names [Netcraft, 2000]</a:t>
            </a:r>
          </a:p>
          <a:p>
            <a:pPr eaLnBrk="1" hangingPunct="1"/>
            <a:r>
              <a:rPr lang="en-US" altLang="en-US"/>
              <a:t>Other ports?</a:t>
            </a:r>
          </a:p>
          <a:p>
            <a:pPr eaLnBrk="1" hangingPunct="1"/>
            <a:r>
              <a:rPr lang="en-US" altLang="en-US"/>
              <a:t>Temporarily unavailable sites?</a:t>
            </a:r>
          </a:p>
        </p:txBody>
      </p:sp>
    </p:spTree>
    <p:extLst>
      <p:ext uri="{BB962C8B-B14F-4D97-AF65-F5344CB8AC3E}">
        <p14:creationId xmlns:p14="http://schemas.microsoft.com/office/powerpoint/2010/main" val="99217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1428</Words>
  <Application>Microsoft Macintosh PowerPoint</Application>
  <PresentationFormat>Widescreen</PresentationFormat>
  <Paragraphs>252</Paragraphs>
  <Slides>27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Chart</vt:lpstr>
      <vt:lpstr>CS246: Web Characteristics</vt:lpstr>
      <vt:lpstr>Web Characteristics</vt:lpstr>
      <vt:lpstr>Web Characteristics</vt:lpstr>
      <vt:lpstr>Size of the Web</vt:lpstr>
      <vt:lpstr>How many Web sites?</vt:lpstr>
      <vt:lpstr>How Many Web Sites? </vt:lpstr>
      <vt:lpstr>How Many Web Sites? </vt:lpstr>
      <vt:lpstr>Issues</vt:lpstr>
      <vt:lpstr>Issues</vt:lpstr>
      <vt:lpstr>Web Site Statistics (# unique hostnames)</vt:lpstr>
      <vt:lpstr>Questions?</vt:lpstr>
      <vt:lpstr>How Many Web Pages?</vt:lpstr>
      <vt:lpstr>How Many Web Pages?</vt:lpstr>
      <vt:lpstr>Issues</vt:lpstr>
      <vt:lpstr>How Many Pages?</vt:lpstr>
      <vt:lpstr>Random Page?</vt:lpstr>
      <vt:lpstr>Random Page?</vt:lpstr>
      <vt:lpstr>Ideal Random Walk</vt:lpstr>
      <vt:lpstr>Different Interpretation</vt:lpstr>
      <vt:lpstr>Issues</vt:lpstr>
      <vt:lpstr>WebWalker [BBCF00]</vt:lpstr>
      <vt:lpstr>WebWalker</vt:lpstr>
      <vt:lpstr>WebWalker</vt:lpstr>
      <vt:lpstr>WebWalker results</vt:lpstr>
      <vt:lpstr>WebWalker results</vt:lpstr>
      <vt:lpstr>What About Other Web Pages?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CS246: Web Characteristiscs</dc:title>
  <dc:creator>Junghoo Cho</dc:creator>
  <cp:lastModifiedBy>Junghoo Cho</cp:lastModifiedBy>
  <cp:revision>40</cp:revision>
  <dcterms:created xsi:type="dcterms:W3CDTF">2017-10-01T17:04:58Z</dcterms:created>
  <dcterms:modified xsi:type="dcterms:W3CDTF">2020-10-07T16:42:28Z</dcterms:modified>
</cp:coreProperties>
</file>